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3" r:id="rId1"/>
  </p:sldMasterIdLst>
  <p:sldIdLst>
    <p:sldId id="288" r:id="rId2"/>
    <p:sldId id="464" r:id="rId3"/>
    <p:sldId id="488" r:id="rId4"/>
    <p:sldId id="482" r:id="rId5"/>
    <p:sldId id="483" r:id="rId6"/>
    <p:sldId id="506" r:id="rId7"/>
    <p:sldId id="493" r:id="rId8"/>
    <p:sldId id="491" r:id="rId9"/>
    <p:sldId id="499" r:id="rId10"/>
    <p:sldId id="460" r:id="rId11"/>
    <p:sldId id="462" r:id="rId12"/>
    <p:sldId id="485" r:id="rId13"/>
    <p:sldId id="486" r:id="rId14"/>
    <p:sldId id="453" r:id="rId15"/>
    <p:sldId id="500" r:id="rId16"/>
    <p:sldId id="498" r:id="rId17"/>
    <p:sldId id="512" r:id="rId18"/>
    <p:sldId id="510" r:id="rId19"/>
    <p:sldId id="511" r:id="rId20"/>
    <p:sldId id="487" r:id="rId21"/>
    <p:sldId id="494" r:id="rId22"/>
    <p:sldId id="454" r:id="rId23"/>
    <p:sldId id="479" r:id="rId24"/>
    <p:sldId id="468" r:id="rId25"/>
    <p:sldId id="497" r:id="rId26"/>
    <p:sldId id="480" r:id="rId27"/>
    <p:sldId id="466" r:id="rId28"/>
    <p:sldId id="481" r:id="rId29"/>
    <p:sldId id="470" r:id="rId30"/>
    <p:sldId id="472" r:id="rId31"/>
    <p:sldId id="471" r:id="rId32"/>
    <p:sldId id="501" r:id="rId33"/>
    <p:sldId id="504" r:id="rId34"/>
    <p:sldId id="502" r:id="rId35"/>
    <p:sldId id="496" r:id="rId36"/>
    <p:sldId id="490" r:id="rId37"/>
    <p:sldId id="475" r:id="rId38"/>
    <p:sldId id="474" r:id="rId39"/>
    <p:sldId id="503" r:id="rId40"/>
    <p:sldId id="508" r:id="rId41"/>
    <p:sldId id="509" r:id="rId42"/>
    <p:sldId id="507"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42A04"/>
    <a:srgbClr val="D23004"/>
    <a:srgbClr val="0070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89" d="100"/>
          <a:sy n="89" d="100"/>
        </p:scale>
        <p:origin x="96" y="5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ru-RU"/>
              <a:t>Образец заголовка</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lvl1pPr algn="l">
              <a:defRPr/>
            </a:lvl1pPr>
          </a:lstStyle>
          <a:p>
            <a:fld id="{9857C8E4-C80B-4B14-84F5-C1023981EEB5}" type="datetimeFigureOut">
              <a:rPr lang="ru-RU" smtClean="0"/>
              <a:t>04.09.2026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C661737-685F-41C2-9FAA-BF074DE56F6B}" type="slidenum">
              <a:rPr lang="ru-RU" smtClean="0"/>
              <a:t>‹#›</a:t>
            </a:fld>
            <a:endParaRPr lang="ru-RU"/>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793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857C8E4-C80B-4B14-84F5-C1023981EEB5}" type="datetimeFigureOut">
              <a:rPr lang="ru-RU" smtClean="0"/>
              <a:t>04.09.2026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C661737-685F-41C2-9FAA-BF074DE56F6B}" type="slidenum">
              <a:rPr lang="ru-RU" smtClean="0"/>
              <a:t>‹#›</a:t>
            </a:fld>
            <a:endParaRPr lang="ru-RU"/>
          </a:p>
        </p:txBody>
      </p:sp>
    </p:spTree>
    <p:extLst>
      <p:ext uri="{BB962C8B-B14F-4D97-AF65-F5344CB8AC3E}">
        <p14:creationId xmlns:p14="http://schemas.microsoft.com/office/powerpoint/2010/main" val="1987132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ru-RU"/>
              <a:t>Образец заголовка</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857C8E4-C80B-4B14-84F5-C1023981EEB5}" type="datetimeFigureOut">
              <a:rPr lang="ru-RU" smtClean="0"/>
              <a:t>04.09.2026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C661737-685F-41C2-9FAA-BF074DE56F6B}" type="slidenum">
              <a:rPr lang="ru-RU" smtClean="0"/>
              <a:t>‹#›</a:t>
            </a:fld>
            <a:endParaRPr lang="ru-RU"/>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1633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857C8E4-C80B-4B14-84F5-C1023981EEB5}" type="datetimeFigureOut">
              <a:rPr lang="ru-RU" smtClean="0"/>
              <a:t>04.09.2026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C661737-685F-41C2-9FAA-BF074DE56F6B}" type="slidenum">
              <a:rPr lang="ru-RU" smtClean="0"/>
              <a:t>‹#›</a:t>
            </a:fld>
            <a:endParaRPr lang="ru-RU"/>
          </a:p>
        </p:txBody>
      </p:sp>
    </p:spTree>
    <p:extLst>
      <p:ext uri="{BB962C8B-B14F-4D97-AF65-F5344CB8AC3E}">
        <p14:creationId xmlns:p14="http://schemas.microsoft.com/office/powerpoint/2010/main" val="3854783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ru-RU"/>
              <a:t>Образец заголовка</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857C8E4-C80B-4B14-84F5-C1023981EEB5}" type="datetimeFigureOut">
              <a:rPr lang="ru-RU" smtClean="0"/>
              <a:t>04.09.2026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C661737-685F-41C2-9FAA-BF074DE56F6B}" type="slidenum">
              <a:rPr lang="ru-RU" smtClean="0"/>
              <a:t>‹#›</a:t>
            </a:fld>
            <a:endParaRPr lang="ru-RU"/>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0481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9857C8E4-C80B-4B14-84F5-C1023981EEB5}" type="datetimeFigureOut">
              <a:rPr lang="ru-RU" smtClean="0"/>
              <a:t>04.09.2026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C661737-685F-41C2-9FAA-BF074DE56F6B}" type="slidenum">
              <a:rPr lang="ru-RU" smtClean="0"/>
              <a:t>‹#›</a:t>
            </a:fld>
            <a:endParaRPr lang="ru-RU"/>
          </a:p>
        </p:txBody>
      </p:sp>
    </p:spTree>
    <p:extLst>
      <p:ext uri="{BB962C8B-B14F-4D97-AF65-F5344CB8AC3E}">
        <p14:creationId xmlns:p14="http://schemas.microsoft.com/office/powerpoint/2010/main" val="3577188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024128" y="2967788"/>
            <a:ext cx="4754880" cy="33415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ru-RU"/>
              <a:t>Образец текста</a:t>
            </a:r>
          </a:p>
        </p:txBody>
      </p:sp>
      <p:sp>
        <p:nvSpPr>
          <p:cNvPr id="6" name="Content Placeholder 5"/>
          <p:cNvSpPr>
            <a:spLocks noGrp="1"/>
          </p:cNvSpPr>
          <p:nvPr>
            <p:ph sz="quarter" idx="4"/>
          </p:nvPr>
        </p:nvSpPr>
        <p:spPr>
          <a:xfrm>
            <a:off x="5990888" y="2967788"/>
            <a:ext cx="4754880" cy="33415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9857C8E4-C80B-4B14-84F5-C1023981EEB5}" type="datetimeFigureOut">
              <a:rPr lang="ru-RU" smtClean="0"/>
              <a:t>04.09.2026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C661737-685F-41C2-9FAA-BF074DE56F6B}" type="slidenum">
              <a:rPr lang="ru-RU" smtClean="0"/>
              <a:t>‹#›</a:t>
            </a:fld>
            <a:endParaRPr lang="ru-RU"/>
          </a:p>
        </p:txBody>
      </p:sp>
    </p:spTree>
    <p:extLst>
      <p:ext uri="{BB962C8B-B14F-4D97-AF65-F5344CB8AC3E}">
        <p14:creationId xmlns:p14="http://schemas.microsoft.com/office/powerpoint/2010/main" val="13877234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9857C8E4-C80B-4B14-84F5-C1023981EEB5}" type="datetimeFigureOut">
              <a:rPr lang="ru-RU" smtClean="0"/>
              <a:t>04.09.2026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C661737-685F-41C2-9FAA-BF074DE56F6B}" type="slidenum">
              <a:rPr lang="ru-RU" smtClean="0"/>
              <a:t>‹#›</a:t>
            </a:fld>
            <a:endParaRPr lang="ru-RU"/>
          </a:p>
        </p:txBody>
      </p:sp>
    </p:spTree>
    <p:extLst>
      <p:ext uri="{BB962C8B-B14F-4D97-AF65-F5344CB8AC3E}">
        <p14:creationId xmlns:p14="http://schemas.microsoft.com/office/powerpoint/2010/main" val="4210153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57C8E4-C80B-4B14-84F5-C1023981EEB5}" type="datetimeFigureOut">
              <a:rPr lang="ru-RU" smtClean="0"/>
              <a:t>04.09.2026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C661737-685F-41C2-9FAA-BF074DE56F6B}" type="slidenum">
              <a:rPr lang="ru-RU" smtClean="0"/>
              <a:t>‹#›</a:t>
            </a:fld>
            <a:endParaRPr lang="ru-RU"/>
          </a:p>
        </p:txBody>
      </p:sp>
    </p:spTree>
    <p:extLst>
      <p:ext uri="{BB962C8B-B14F-4D97-AF65-F5344CB8AC3E}">
        <p14:creationId xmlns:p14="http://schemas.microsoft.com/office/powerpoint/2010/main" val="16186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ru-RU"/>
              <a:t>Образец заголовка</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9857C8E4-C80B-4B14-84F5-C1023981EEB5}" type="datetimeFigureOut">
              <a:rPr lang="ru-RU" smtClean="0"/>
              <a:t>04.09.2026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C661737-685F-41C2-9FAA-BF074DE56F6B}" type="slidenum">
              <a:rPr lang="ru-RU" smtClean="0"/>
              <a:t>‹#›</a:t>
            </a:fld>
            <a:endParaRPr lang="ru-RU"/>
          </a:p>
        </p:txBody>
      </p:sp>
    </p:spTree>
    <p:extLst>
      <p:ext uri="{BB962C8B-B14F-4D97-AF65-F5344CB8AC3E}">
        <p14:creationId xmlns:p14="http://schemas.microsoft.com/office/powerpoint/2010/main" val="32627393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ru-RU"/>
              <a:t>Образец заголовка</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9857C8E4-C80B-4B14-84F5-C1023981EEB5}" type="datetimeFigureOut">
              <a:rPr lang="ru-RU" smtClean="0"/>
              <a:t>04.09.2026</a:t>
            </a:fld>
            <a:endParaRPr lang="ru-RU"/>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C661737-685F-41C2-9FAA-BF074DE56F6B}" type="slidenum">
              <a:rPr lang="ru-RU" smtClean="0"/>
              <a:t>‹#›</a:t>
            </a:fld>
            <a:endParaRPr lang="ru-RU"/>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7486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857C8E4-C80B-4B14-84F5-C1023981EEB5}" type="datetimeFigureOut">
              <a:rPr lang="ru-RU" smtClean="0"/>
              <a:t>04.09.2026</a:t>
            </a:fld>
            <a:endParaRPr lang="ru-RU"/>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ru-RU"/>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BC661737-685F-41C2-9FAA-BF074DE56F6B}" type="slidenum">
              <a:rPr lang="ru-RU" smtClean="0"/>
              <a:t>‹#›</a:t>
            </a:fld>
            <a:endParaRPr lang="ru-RU"/>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7638586"/>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ru.wikipedia.org/wiki/%D0%9D%D0%B5%D0%B4%D0%BE%D1%81%D1%82%D0%B0%D1%82%D0%BE%D1%87%D0%BD%D0%BE%D1%81%D1%82%D1%8C" TargetMode="External"/><Relationship Id="rId2" Type="http://schemas.openxmlformats.org/officeDocument/2006/relationships/hyperlink" Target="https://ru.wikipedia.org/wiki/%D0%9E%D1%89%D1%83%D1%89%D0%B5%D0%BD%D0%B8%D0%B5" TargetMode="External"/><Relationship Id="rId1" Type="http://schemas.openxmlformats.org/officeDocument/2006/relationships/slideLayout" Target="../slideLayouts/slideLayout7.xml"/><Relationship Id="rId4" Type="http://schemas.openxmlformats.org/officeDocument/2006/relationships/hyperlink" Target="https://ru.wikipedia.org/wiki/%D0%A1%D0%B8%D1%82%D1%83%D0%B0%D1%86%D0%B8%D0%BE%D0%BD%D0%BD%D1%8B%D0%B9_%D1%84%D0%B0%D0%BA%D1%82%D0%BE%D1%80"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7700" y="1744304"/>
            <a:ext cx="10934700" cy="2999145"/>
          </a:xfrm>
        </p:spPr>
        <p:txBody>
          <a:bodyPr vert="horz" lIns="91440" tIns="45720" rIns="91440" bIns="45720" rtlCol="0" anchor="b">
            <a:noAutofit/>
          </a:bodyPr>
          <a:lstStyle/>
          <a:p>
            <a:pPr algn="ctr">
              <a:lnSpc>
                <a:spcPct val="100000"/>
              </a:lnSpc>
            </a:pPr>
            <a:br>
              <a:rPr lang="ru-RU" sz="6000" b="1" i="1" dirty="0">
                <a:solidFill>
                  <a:srgbClr val="FF0000"/>
                </a:solidFill>
              </a:rPr>
            </a:br>
            <a:r>
              <a:rPr lang="ru-RU" sz="6000" b="1" i="1" dirty="0">
                <a:solidFill>
                  <a:srgbClr val="FF0000"/>
                </a:solidFill>
              </a:rPr>
              <a:t>«работа с возражениями как способ привлечения в Профсоюз»</a:t>
            </a:r>
            <a:r>
              <a:rPr lang="en-US" sz="6000" b="1" i="1" dirty="0">
                <a:solidFill>
                  <a:srgbClr val="FF0000"/>
                </a:solidFill>
              </a:rPr>
              <a:t> </a:t>
            </a:r>
          </a:p>
        </p:txBody>
      </p:sp>
    </p:spTree>
    <p:extLst>
      <p:ext uri="{BB962C8B-B14F-4D97-AF65-F5344CB8AC3E}">
        <p14:creationId xmlns:p14="http://schemas.microsoft.com/office/powerpoint/2010/main" val="1618234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2F5227B-8541-540E-7032-0FFB7E2FAE29}"/>
              </a:ext>
            </a:extLst>
          </p:cNvPr>
          <p:cNvSpPr txBox="1"/>
          <p:nvPr/>
        </p:nvSpPr>
        <p:spPr>
          <a:xfrm>
            <a:off x="535858" y="1125963"/>
            <a:ext cx="10609006" cy="523220"/>
          </a:xfrm>
          <a:prstGeom prst="rect">
            <a:avLst/>
          </a:prstGeom>
          <a:noFill/>
        </p:spPr>
        <p:txBody>
          <a:bodyPr wrap="square">
            <a:spAutoFit/>
          </a:bodyPr>
          <a:lstStyle/>
          <a:p>
            <a:pPr algn="ctr"/>
            <a:r>
              <a:rPr lang="ru-RU" sz="1800" dirty="0">
                <a:effectLst/>
                <a:latin typeface="Calibri" panose="020F0502020204030204" pitchFamily="34" charset="0"/>
                <a:ea typeface="Calibri" panose="020F0502020204030204" pitchFamily="34" charset="0"/>
                <a:cs typeface="Times New Roman" panose="02020603050405020304" pitchFamily="18" charset="0"/>
              </a:rPr>
              <a:t>.</a:t>
            </a:r>
          </a:p>
          <a:p>
            <a:pPr algn="ctr"/>
            <a:endParaRPr lang="ru-RU" sz="1000" b="1" dirty="0">
              <a:solidFill>
                <a:schemeClr val="accent2">
                  <a:lumMod val="50000"/>
                </a:schemeClr>
              </a:solidFill>
            </a:endParaRPr>
          </a:p>
        </p:txBody>
      </p:sp>
      <p:sp>
        <p:nvSpPr>
          <p:cNvPr id="4" name="TextBox 3">
            <a:extLst>
              <a:ext uri="{FF2B5EF4-FFF2-40B4-BE49-F238E27FC236}">
                <a16:creationId xmlns:a16="http://schemas.microsoft.com/office/drawing/2014/main" id="{80111943-DEF8-9C75-D66C-530E588DBDD0}"/>
              </a:ext>
            </a:extLst>
          </p:cNvPr>
          <p:cNvSpPr txBox="1"/>
          <p:nvPr/>
        </p:nvSpPr>
        <p:spPr>
          <a:xfrm>
            <a:off x="323850" y="487025"/>
            <a:ext cx="11249025" cy="5509200"/>
          </a:xfrm>
          <a:prstGeom prst="rect">
            <a:avLst/>
          </a:prstGeom>
          <a:noFill/>
        </p:spPr>
        <p:txBody>
          <a:bodyPr wrap="square">
            <a:spAutoFit/>
          </a:bodyPr>
          <a:lstStyle/>
          <a:p>
            <a:pPr algn="just"/>
            <a:r>
              <a:rPr lang="ru-RU" sz="3200" b="1" dirty="0">
                <a:solidFill>
                  <a:srgbClr val="C00000"/>
                </a:solidFill>
                <a:latin typeface="Times New Roman" panose="02020603050405020304" pitchFamily="18" charset="0"/>
                <a:cs typeface="Times New Roman" panose="02020603050405020304" pitchFamily="18" charset="0"/>
              </a:rPr>
              <a:t>Потребность</a:t>
            </a:r>
            <a:r>
              <a:rPr lang="ru-RU" sz="3200" b="1" dirty="0">
                <a:solidFill>
                  <a:srgbClr val="002060"/>
                </a:solidFill>
                <a:latin typeface="Times New Roman" panose="02020603050405020304" pitchFamily="18" charset="0"/>
                <a:cs typeface="Times New Roman" panose="02020603050405020304" pitchFamily="18" charset="0"/>
              </a:rPr>
              <a:t> — внутреннее состояние психологического или функционального </a:t>
            </a:r>
            <a:r>
              <a:rPr lang="ru-RU" sz="3200" b="1" dirty="0">
                <a:solidFill>
                  <a:srgbClr val="002060"/>
                </a:solidFill>
                <a:latin typeface="Times New Roman" panose="02020603050405020304" pitchFamily="18" charset="0"/>
                <a:cs typeface="Times New Roman" panose="02020603050405020304" pitchFamily="18" charset="0"/>
                <a:hlinkClick r:id="rId2" tooltip="Ощущение">
                  <a:extLst>
                    <a:ext uri="{A12FA001-AC4F-418D-AE19-62706E023703}">
                      <ahyp:hlinkClr xmlns:ahyp="http://schemas.microsoft.com/office/drawing/2018/hyperlinkcolor" val="tx"/>
                    </a:ext>
                  </a:extLst>
                </a:hlinkClick>
              </a:rPr>
              <a:t>ощущения</a:t>
            </a:r>
            <a:r>
              <a:rPr lang="ru-RU" sz="3200" b="1" dirty="0">
                <a:solidFill>
                  <a:srgbClr val="002060"/>
                </a:solidFill>
                <a:latin typeface="Times New Roman" panose="02020603050405020304" pitchFamily="18" charset="0"/>
                <a:cs typeface="Times New Roman" panose="02020603050405020304" pitchFamily="18" charset="0"/>
              </a:rPr>
              <a:t> </a:t>
            </a:r>
            <a:r>
              <a:rPr lang="ru-RU" sz="3200" b="1" dirty="0">
                <a:solidFill>
                  <a:srgbClr val="002060"/>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недостаточности</a:t>
            </a:r>
            <a:r>
              <a:rPr lang="ru-RU" sz="3200" b="1" dirty="0">
                <a:solidFill>
                  <a:srgbClr val="002060"/>
                </a:solidFill>
                <a:latin typeface="Times New Roman" panose="02020603050405020304" pitchFamily="18" charset="0"/>
                <a:cs typeface="Times New Roman" panose="02020603050405020304" pitchFamily="18" charset="0"/>
              </a:rPr>
              <a:t> чего-либо, проявляется в зависимости от </a:t>
            </a:r>
            <a:r>
              <a:rPr lang="ru-RU" sz="3200" b="1" dirty="0">
                <a:solidFill>
                  <a:srgbClr val="002060"/>
                </a:solidFill>
                <a:latin typeface="Times New Roman" panose="02020603050405020304" pitchFamily="18" charset="0"/>
                <a:cs typeface="Times New Roman" panose="02020603050405020304" pitchFamily="18" charset="0"/>
                <a:hlinkClick r:id="rId4" tooltip="Ситуационный фактор">
                  <a:extLst>
                    <a:ext uri="{A12FA001-AC4F-418D-AE19-62706E023703}">
                      <ahyp:hlinkClr xmlns:ahyp="http://schemas.microsoft.com/office/drawing/2018/hyperlinkcolor" val="tx"/>
                    </a:ext>
                  </a:extLst>
                </a:hlinkClick>
              </a:rPr>
              <a:t>ситуационных факторов</a:t>
            </a:r>
            <a:endParaRPr lang="ru-RU" sz="3200" b="1" dirty="0">
              <a:solidFill>
                <a:srgbClr val="002060"/>
              </a:solidFill>
              <a:latin typeface="Times New Roman" panose="02020603050405020304" pitchFamily="18" charset="0"/>
              <a:cs typeface="Times New Roman" panose="02020603050405020304" pitchFamily="18" charset="0"/>
            </a:endParaRPr>
          </a:p>
          <a:p>
            <a:pPr algn="just"/>
            <a:endParaRPr lang="ru-RU" sz="800" b="1" dirty="0">
              <a:solidFill>
                <a:srgbClr val="002060"/>
              </a:solidFill>
              <a:latin typeface="Times New Roman" panose="02020603050405020304" pitchFamily="18" charset="0"/>
              <a:cs typeface="Times New Roman" panose="02020603050405020304" pitchFamily="18" charset="0"/>
            </a:endParaRPr>
          </a:p>
          <a:p>
            <a:pPr algn="just"/>
            <a:endParaRPr lang="ru-RU" sz="800" b="1" dirty="0">
              <a:solidFill>
                <a:srgbClr val="002060"/>
              </a:solidFill>
              <a:latin typeface="Times New Roman" panose="02020603050405020304" pitchFamily="18" charset="0"/>
              <a:cs typeface="Times New Roman" panose="02020603050405020304" pitchFamily="18" charset="0"/>
            </a:endParaRPr>
          </a:p>
          <a:p>
            <a:pPr algn="just"/>
            <a:r>
              <a:rPr lang="ru-RU" sz="3200" b="1" dirty="0">
                <a:solidFill>
                  <a:srgbClr val="002060"/>
                </a:solidFill>
                <a:latin typeface="Times New Roman" panose="02020603050405020304" pitchFamily="18" charset="0"/>
                <a:cs typeface="Times New Roman" panose="02020603050405020304" pitchFamily="18" charset="0"/>
              </a:rPr>
              <a:t>Потребности связаны с наличием у человека чувства неудовлетворённости, когда человеку не достаёт того, что требуется. </a:t>
            </a:r>
          </a:p>
          <a:p>
            <a:pPr algn="just"/>
            <a:endParaRPr lang="ru-RU" sz="800" b="1" dirty="0">
              <a:solidFill>
                <a:srgbClr val="002060"/>
              </a:solidFill>
              <a:latin typeface="Times New Roman" panose="02020603050405020304" pitchFamily="18" charset="0"/>
              <a:cs typeface="Times New Roman" panose="02020603050405020304" pitchFamily="18" charset="0"/>
            </a:endParaRPr>
          </a:p>
          <a:p>
            <a:pPr algn="just"/>
            <a:endParaRPr lang="ru-RU" sz="800" b="1" dirty="0">
              <a:solidFill>
                <a:srgbClr val="002060"/>
              </a:solidFill>
              <a:latin typeface="Times New Roman" panose="02020603050405020304" pitchFamily="18" charset="0"/>
              <a:cs typeface="Times New Roman" panose="02020603050405020304" pitchFamily="18" charset="0"/>
            </a:endParaRPr>
          </a:p>
          <a:p>
            <a:pPr algn="just"/>
            <a:r>
              <a:rPr lang="ru-RU" sz="3200" b="1" dirty="0">
                <a:solidFill>
                  <a:srgbClr val="002060"/>
                </a:solidFill>
                <a:latin typeface="Times New Roman" panose="02020603050405020304" pitchFamily="18" charset="0"/>
                <a:cs typeface="Times New Roman" panose="02020603050405020304" pitchFamily="18" charset="0"/>
              </a:rPr>
              <a:t>Наличие потребности сопровождается эмоциями: сначала, по мере усиления потребности отрицательными, а затем — в случае её удовлетворения — положительными.</a:t>
            </a:r>
            <a:r>
              <a:rPr lang="ru-RU" sz="3200" b="0" i="0" dirty="0">
                <a:solidFill>
                  <a:srgbClr val="202122"/>
                </a:solidFill>
                <a:effectLst/>
                <a:latin typeface="Arial" panose="020B0604020202020204" pitchFamily="34" charset="0"/>
              </a:rPr>
              <a:t>.</a:t>
            </a:r>
            <a:endParaRPr lang="ru-RU" sz="3200" dirty="0"/>
          </a:p>
        </p:txBody>
      </p:sp>
    </p:spTree>
    <p:extLst>
      <p:ext uri="{BB962C8B-B14F-4D97-AF65-F5344CB8AC3E}">
        <p14:creationId xmlns:p14="http://schemas.microsoft.com/office/powerpoint/2010/main" val="24168158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2F5227B-8541-540E-7032-0FFB7E2FAE29}"/>
              </a:ext>
            </a:extLst>
          </p:cNvPr>
          <p:cNvSpPr txBox="1"/>
          <p:nvPr/>
        </p:nvSpPr>
        <p:spPr>
          <a:xfrm>
            <a:off x="535858" y="1125963"/>
            <a:ext cx="10609006" cy="523220"/>
          </a:xfrm>
          <a:prstGeom prst="rect">
            <a:avLst/>
          </a:prstGeom>
          <a:noFill/>
        </p:spPr>
        <p:txBody>
          <a:bodyPr wrap="square">
            <a:spAutoFit/>
          </a:bodyPr>
          <a:lstStyle/>
          <a:p>
            <a:pPr algn="ctr"/>
            <a:r>
              <a:rPr lang="ru-RU" sz="1800" dirty="0">
                <a:effectLst/>
                <a:latin typeface="Calibri" panose="020F0502020204030204" pitchFamily="34" charset="0"/>
                <a:ea typeface="Calibri" panose="020F0502020204030204" pitchFamily="34" charset="0"/>
                <a:cs typeface="Times New Roman" panose="02020603050405020304" pitchFamily="18" charset="0"/>
              </a:rPr>
              <a:t>.</a:t>
            </a:r>
          </a:p>
          <a:p>
            <a:pPr algn="ctr"/>
            <a:endParaRPr lang="ru-RU" sz="1000" b="1" dirty="0">
              <a:solidFill>
                <a:schemeClr val="accent2">
                  <a:lumMod val="50000"/>
                </a:schemeClr>
              </a:solidFill>
            </a:endParaRPr>
          </a:p>
        </p:txBody>
      </p:sp>
      <p:pic>
        <p:nvPicPr>
          <p:cNvPr id="5122" name="Picture 2">
            <a:extLst>
              <a:ext uri="{FF2B5EF4-FFF2-40B4-BE49-F238E27FC236}">
                <a16:creationId xmlns:a16="http://schemas.microsoft.com/office/drawing/2014/main" id="{B7F03E99-E0BB-C441-1708-63659422EC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2860" y="370269"/>
            <a:ext cx="5818239" cy="6117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35091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D666672B-B444-C3AF-FF9A-6128F8C5845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15DFA66-EF35-7282-7F6C-9901E9103ABC}"/>
              </a:ext>
            </a:extLst>
          </p:cNvPr>
          <p:cNvSpPr txBox="1"/>
          <p:nvPr/>
        </p:nvSpPr>
        <p:spPr>
          <a:xfrm>
            <a:off x="535858" y="1125963"/>
            <a:ext cx="10609006" cy="523220"/>
          </a:xfrm>
          <a:prstGeom prst="rect">
            <a:avLst/>
          </a:prstGeom>
          <a:noFill/>
        </p:spPr>
        <p:txBody>
          <a:bodyPr wrap="square">
            <a:spAutoFit/>
          </a:bodyPr>
          <a:lstStyle/>
          <a:p>
            <a:pPr algn="ctr"/>
            <a:r>
              <a:rPr lang="ru-RU" sz="1800" dirty="0">
                <a:effectLst/>
                <a:latin typeface="Calibri" panose="020F0502020204030204" pitchFamily="34" charset="0"/>
                <a:ea typeface="Calibri" panose="020F0502020204030204" pitchFamily="34" charset="0"/>
                <a:cs typeface="Times New Roman" panose="02020603050405020304" pitchFamily="18" charset="0"/>
              </a:rPr>
              <a:t>.</a:t>
            </a:r>
          </a:p>
          <a:p>
            <a:pPr algn="ctr"/>
            <a:endParaRPr lang="ru-RU" sz="1000" b="1" dirty="0">
              <a:solidFill>
                <a:schemeClr val="accent2">
                  <a:lumMod val="50000"/>
                </a:schemeClr>
              </a:solidFill>
            </a:endParaRPr>
          </a:p>
        </p:txBody>
      </p:sp>
      <p:pic>
        <p:nvPicPr>
          <p:cNvPr id="8" name="Рисунок 7" descr="Изображение выглядит как человек, ребенок, начинающий ходить, Человеческое лицо, улыбка&#10;&#10;Содержимое, созданное искусственным интеллектом, может быть неверным.">
            <a:extLst>
              <a:ext uri="{FF2B5EF4-FFF2-40B4-BE49-F238E27FC236}">
                <a16:creationId xmlns:a16="http://schemas.microsoft.com/office/drawing/2014/main" id="{2F67DCEB-DBA8-0631-39BA-7F5708B6C5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19716" y="296517"/>
            <a:ext cx="4522839" cy="6264966"/>
          </a:xfrm>
          <a:prstGeom prst="rect">
            <a:avLst/>
          </a:prstGeom>
        </p:spPr>
      </p:pic>
      <p:sp>
        <p:nvSpPr>
          <p:cNvPr id="9" name="Заголовок 8">
            <a:extLst>
              <a:ext uri="{FF2B5EF4-FFF2-40B4-BE49-F238E27FC236}">
                <a16:creationId xmlns:a16="http://schemas.microsoft.com/office/drawing/2014/main" id="{5D305880-41B6-FB10-FBD1-781FF9D28BCD}"/>
              </a:ext>
            </a:extLst>
          </p:cNvPr>
          <p:cNvSpPr>
            <a:spLocks noGrp="1"/>
          </p:cNvSpPr>
          <p:nvPr>
            <p:ph type="title"/>
          </p:nvPr>
        </p:nvSpPr>
        <p:spPr/>
        <p:txBody>
          <a:bodyPr/>
          <a:lstStyle/>
          <a:p>
            <a:r>
              <a:rPr lang="ru-RU" b="1" dirty="0">
                <a:solidFill>
                  <a:srgbClr val="FF0000"/>
                </a:solidFill>
              </a:rPr>
              <a:t>Я ХОЧУ!</a:t>
            </a:r>
          </a:p>
        </p:txBody>
      </p:sp>
    </p:spTree>
    <p:extLst>
      <p:ext uri="{BB962C8B-B14F-4D97-AF65-F5344CB8AC3E}">
        <p14:creationId xmlns:p14="http://schemas.microsoft.com/office/powerpoint/2010/main" val="3323475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242EDF88-25E9-3161-7608-E9EA3129318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904D5AC-BE43-889F-EB2B-379E9466326A}"/>
              </a:ext>
            </a:extLst>
          </p:cNvPr>
          <p:cNvSpPr txBox="1"/>
          <p:nvPr/>
        </p:nvSpPr>
        <p:spPr>
          <a:xfrm>
            <a:off x="535858" y="1125963"/>
            <a:ext cx="10609006" cy="523220"/>
          </a:xfrm>
          <a:prstGeom prst="rect">
            <a:avLst/>
          </a:prstGeom>
          <a:noFill/>
        </p:spPr>
        <p:txBody>
          <a:bodyPr wrap="square">
            <a:spAutoFit/>
          </a:bodyPr>
          <a:lstStyle/>
          <a:p>
            <a:pPr algn="ctr"/>
            <a:r>
              <a:rPr lang="ru-RU" sz="1800" dirty="0">
                <a:effectLst/>
                <a:latin typeface="Calibri" panose="020F0502020204030204" pitchFamily="34" charset="0"/>
                <a:ea typeface="Calibri" panose="020F0502020204030204" pitchFamily="34" charset="0"/>
                <a:cs typeface="Times New Roman" panose="02020603050405020304" pitchFamily="18" charset="0"/>
              </a:rPr>
              <a:t>.</a:t>
            </a:r>
          </a:p>
          <a:p>
            <a:pPr algn="ctr"/>
            <a:endParaRPr lang="ru-RU" sz="1000" b="1" dirty="0">
              <a:solidFill>
                <a:schemeClr val="accent2">
                  <a:lumMod val="50000"/>
                </a:schemeClr>
              </a:solidFill>
            </a:endParaRPr>
          </a:p>
        </p:txBody>
      </p:sp>
      <p:pic>
        <p:nvPicPr>
          <p:cNvPr id="8" name="Рисунок 7" descr="Изображение выглядит как Человеческое лицо, ребенок, начинающий ходить, человек, одежда&#10;&#10;Содержимое, созданное искусственным интеллектом, может быть неверным.">
            <a:extLst>
              <a:ext uri="{FF2B5EF4-FFF2-40B4-BE49-F238E27FC236}">
                <a16:creationId xmlns:a16="http://schemas.microsoft.com/office/drawing/2014/main" id="{BB2EE230-E79D-B0D9-351D-A5C083894C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34265" y="375920"/>
            <a:ext cx="5261973" cy="6075680"/>
          </a:xfrm>
          <a:prstGeom prst="rect">
            <a:avLst/>
          </a:prstGeom>
        </p:spPr>
      </p:pic>
      <p:sp>
        <p:nvSpPr>
          <p:cNvPr id="9" name="Заголовок 8">
            <a:extLst>
              <a:ext uri="{FF2B5EF4-FFF2-40B4-BE49-F238E27FC236}">
                <a16:creationId xmlns:a16="http://schemas.microsoft.com/office/drawing/2014/main" id="{AA1484C1-CBA4-2A18-9E9A-1E2A5AD67C8B}"/>
              </a:ext>
            </a:extLst>
          </p:cNvPr>
          <p:cNvSpPr>
            <a:spLocks noGrp="1"/>
          </p:cNvSpPr>
          <p:nvPr>
            <p:ph type="title"/>
          </p:nvPr>
        </p:nvSpPr>
        <p:spPr/>
        <p:txBody>
          <a:bodyPr/>
          <a:lstStyle/>
          <a:p>
            <a:r>
              <a:rPr lang="ru-RU" b="1" dirty="0">
                <a:solidFill>
                  <a:srgbClr val="FF0000"/>
                </a:solidFill>
              </a:rPr>
              <a:t>Я НЕ ХОЧУ!</a:t>
            </a:r>
          </a:p>
        </p:txBody>
      </p:sp>
    </p:spTree>
    <p:extLst>
      <p:ext uri="{BB962C8B-B14F-4D97-AF65-F5344CB8AC3E}">
        <p14:creationId xmlns:p14="http://schemas.microsoft.com/office/powerpoint/2010/main" val="2472041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249"/>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2F5227B-8541-540E-7032-0FFB7E2FAE29}"/>
              </a:ext>
            </a:extLst>
          </p:cNvPr>
          <p:cNvSpPr txBox="1"/>
          <p:nvPr/>
        </p:nvSpPr>
        <p:spPr>
          <a:xfrm>
            <a:off x="188684" y="612844"/>
            <a:ext cx="10609006" cy="707886"/>
          </a:xfrm>
          <a:prstGeom prst="rect">
            <a:avLst/>
          </a:prstGeom>
          <a:noFill/>
        </p:spPr>
        <p:txBody>
          <a:bodyPr wrap="square">
            <a:spAutoFit/>
          </a:bodyPr>
          <a:lstStyle/>
          <a:p>
            <a:pPr algn="ctr"/>
            <a:r>
              <a:rPr lang="ru-RU" sz="4000" b="1" dirty="0">
                <a:solidFill>
                  <a:srgbClr val="C00000"/>
                </a:solidFill>
                <a:latin typeface="Times New Roman" panose="02020603050405020304" pitchFamily="18" charset="0"/>
                <a:cs typeface="Times New Roman" panose="02020603050405020304" pitchFamily="18" charset="0"/>
              </a:rPr>
              <a:t>Возражение это</a:t>
            </a:r>
            <a:r>
              <a:rPr lang="ru-RU" sz="4000" b="1" dirty="0">
                <a:solidFill>
                  <a:schemeClr val="accent2">
                    <a:lumMod val="50000"/>
                  </a:schemeClr>
                </a:solidFill>
                <a:latin typeface="Times New Roman" panose="02020603050405020304" pitchFamily="18" charset="0"/>
                <a:cs typeface="Times New Roman" panose="02020603050405020304" pitchFamily="18" charset="0"/>
              </a:rPr>
              <a:t> </a:t>
            </a:r>
          </a:p>
        </p:txBody>
      </p:sp>
      <p:pic>
        <p:nvPicPr>
          <p:cNvPr id="2" name="Рисунок 1">
            <a:extLst>
              <a:ext uri="{FF2B5EF4-FFF2-40B4-BE49-F238E27FC236}">
                <a16:creationId xmlns:a16="http://schemas.microsoft.com/office/drawing/2014/main" id="{A94A31C1-FA79-44D2-02EF-F9A99B8BCC74}"/>
              </a:ext>
            </a:extLst>
          </p:cNvPr>
          <p:cNvPicPr/>
          <p:nvPr/>
        </p:nvPicPr>
        <p:blipFill>
          <a:blip r:embed="rId2" cstate="print">
            <a:extLst>
              <a:ext uri="{28A0092B-C50C-407E-A947-70E740481C1C}">
                <a14:useLocalDpi xmlns:a14="http://schemas.microsoft.com/office/drawing/2010/main" val="0"/>
              </a:ext>
            </a:extLst>
          </a:blip>
          <a:srcRect l="24699" t="20155" r="44135" b="29527"/>
          <a:stretch>
            <a:fillRect/>
          </a:stretch>
        </p:blipFill>
        <p:spPr bwMode="auto">
          <a:xfrm>
            <a:off x="8282595" y="1320730"/>
            <a:ext cx="3507327" cy="4924426"/>
          </a:xfrm>
          <a:prstGeom prst="rect">
            <a:avLst/>
          </a:prstGeom>
          <a:noFill/>
        </p:spPr>
      </p:pic>
      <p:sp>
        <p:nvSpPr>
          <p:cNvPr id="6" name="TextBox 5">
            <a:extLst>
              <a:ext uri="{FF2B5EF4-FFF2-40B4-BE49-F238E27FC236}">
                <a16:creationId xmlns:a16="http://schemas.microsoft.com/office/drawing/2014/main" id="{94813735-9301-841F-711D-7C7A6D3CB384}"/>
              </a:ext>
            </a:extLst>
          </p:cNvPr>
          <p:cNvSpPr txBox="1"/>
          <p:nvPr/>
        </p:nvSpPr>
        <p:spPr>
          <a:xfrm>
            <a:off x="621986" y="1253257"/>
            <a:ext cx="7265118" cy="5004447"/>
          </a:xfrm>
          <a:prstGeom prst="rect">
            <a:avLst/>
          </a:prstGeom>
          <a:noFill/>
        </p:spPr>
        <p:txBody>
          <a:bodyPr wrap="square">
            <a:spAutoFit/>
          </a:bodyPr>
          <a:lstStyle/>
          <a:p>
            <a:pPr marL="342900" indent="-342900" algn="just" defTabSz="914400">
              <a:lnSpc>
                <a:spcPct val="107000"/>
              </a:lnSpc>
              <a:spcAft>
                <a:spcPts val="800"/>
              </a:spcAft>
              <a:buFont typeface="Arial" panose="020B0604020202020204" pitchFamily="34" charset="0"/>
              <a:buChar char="•"/>
            </a:pPr>
            <a:r>
              <a:rPr lang="ru-RU" sz="3200" b="1" dirty="0">
                <a:solidFill>
                  <a:srgbClr val="002060"/>
                </a:solidFill>
                <a:latin typeface="Times New Roman" panose="02020603050405020304" pitchFamily="18" charset="0"/>
                <a:cs typeface="Times New Roman" panose="02020603050405020304" pitchFamily="18" charset="0"/>
              </a:rPr>
              <a:t>обоснованное отрицание (отклонение) какой – либо мысли, положения, утверждения, предложения; </a:t>
            </a:r>
            <a:endParaRPr lang="ru-RU" sz="1000" b="1" dirty="0">
              <a:solidFill>
                <a:srgbClr val="002060"/>
              </a:solidFill>
              <a:latin typeface="Times New Roman" panose="02020603050405020304" pitchFamily="18" charset="0"/>
              <a:cs typeface="Times New Roman" panose="02020603050405020304" pitchFamily="18" charset="0"/>
            </a:endParaRPr>
          </a:p>
          <a:p>
            <a:pPr marL="342900" indent="-342900" algn="just" defTabSz="914400">
              <a:lnSpc>
                <a:spcPct val="107000"/>
              </a:lnSpc>
              <a:spcAft>
                <a:spcPts val="800"/>
              </a:spcAft>
              <a:buFont typeface="Arial" panose="020B0604020202020204" pitchFamily="34" charset="0"/>
              <a:buChar char="•"/>
            </a:pPr>
            <a:r>
              <a:rPr lang="ru-RU" sz="3200" b="1" dirty="0">
                <a:solidFill>
                  <a:srgbClr val="002060"/>
                </a:solidFill>
                <a:latin typeface="Times New Roman" panose="02020603050405020304" pitchFamily="18" charset="0"/>
                <a:cs typeface="Times New Roman" panose="02020603050405020304" pitchFamily="18" charset="0"/>
              </a:rPr>
              <a:t>высказывание, в котором выражается несогласие с кем – либо или с чем-либо;</a:t>
            </a:r>
          </a:p>
          <a:p>
            <a:pPr marL="342900" indent="-342900" algn="just" defTabSz="914400">
              <a:lnSpc>
                <a:spcPct val="107000"/>
              </a:lnSpc>
              <a:spcAft>
                <a:spcPts val="800"/>
              </a:spcAft>
              <a:buFont typeface="Arial" panose="020B0604020202020204" pitchFamily="34" charset="0"/>
              <a:buChar char="•"/>
            </a:pPr>
            <a:r>
              <a:rPr lang="ru-RU" sz="3200" b="1" dirty="0">
                <a:solidFill>
                  <a:srgbClr val="002060"/>
                </a:solidFill>
                <a:latin typeface="Times New Roman" panose="02020603050405020304" pitchFamily="18" charset="0"/>
                <a:cs typeface="Times New Roman" panose="02020603050405020304" pitchFamily="18" charset="0"/>
              </a:rPr>
              <a:t>опровержение чьего – либо мнения или суждения </a:t>
            </a:r>
          </a:p>
        </p:txBody>
      </p:sp>
    </p:spTree>
    <p:extLst>
      <p:ext uri="{BB962C8B-B14F-4D97-AF65-F5344CB8AC3E}">
        <p14:creationId xmlns:p14="http://schemas.microsoft.com/office/powerpoint/2010/main" val="32101614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2871C100-6633-7931-6A2F-6836A34D7A32}"/>
            </a:ext>
          </a:extLst>
        </p:cNvPr>
        <p:cNvGrpSpPr/>
        <p:nvPr/>
      </p:nvGrpSpPr>
      <p:grpSpPr>
        <a:xfrm>
          <a:off x="0" y="0"/>
          <a:ext cx="0" cy="0"/>
          <a:chOff x="0" y="0"/>
          <a:chExt cx="0" cy="0"/>
        </a:xfrm>
      </p:grpSpPr>
      <p:pic>
        <p:nvPicPr>
          <p:cNvPr id="5" name="Рисунок 4">
            <a:extLst>
              <a:ext uri="{FF2B5EF4-FFF2-40B4-BE49-F238E27FC236}">
                <a16:creationId xmlns:a16="http://schemas.microsoft.com/office/drawing/2014/main" id="{9D1AE8DB-5C7D-6E22-6BDB-9283F89A0E54}"/>
              </a:ext>
            </a:extLst>
          </p:cNvPr>
          <p:cNvPicPr>
            <a:picLocks noChangeAspect="1"/>
          </p:cNvPicPr>
          <p:nvPr/>
        </p:nvPicPr>
        <p:blipFill>
          <a:blip r:embed="rId2"/>
          <a:stretch>
            <a:fillRect/>
          </a:stretch>
        </p:blipFill>
        <p:spPr>
          <a:xfrm>
            <a:off x="1024128" y="2625579"/>
            <a:ext cx="9723963" cy="1184421"/>
          </a:xfrm>
          <a:prstGeom prst="rect">
            <a:avLst/>
          </a:prstGeom>
          <a:noFill/>
        </p:spPr>
      </p:pic>
      <p:pic>
        <p:nvPicPr>
          <p:cNvPr id="6" name="Рисунок 5">
            <a:extLst>
              <a:ext uri="{FF2B5EF4-FFF2-40B4-BE49-F238E27FC236}">
                <a16:creationId xmlns:a16="http://schemas.microsoft.com/office/drawing/2014/main" id="{905DAE83-7F60-514C-5181-B9F5D52EAF8E}"/>
              </a:ext>
            </a:extLst>
          </p:cNvPr>
          <p:cNvPicPr>
            <a:picLocks noChangeAspect="1"/>
          </p:cNvPicPr>
          <p:nvPr/>
        </p:nvPicPr>
        <p:blipFill>
          <a:blip r:embed="rId2"/>
          <a:stretch>
            <a:fillRect/>
          </a:stretch>
        </p:blipFill>
        <p:spPr>
          <a:xfrm>
            <a:off x="624160" y="3362113"/>
            <a:ext cx="9723963" cy="1725168"/>
          </a:xfrm>
          <a:prstGeom prst="rect">
            <a:avLst/>
          </a:prstGeom>
        </p:spPr>
      </p:pic>
      <p:sp>
        <p:nvSpPr>
          <p:cNvPr id="2" name="TextBox 1">
            <a:extLst>
              <a:ext uri="{FF2B5EF4-FFF2-40B4-BE49-F238E27FC236}">
                <a16:creationId xmlns:a16="http://schemas.microsoft.com/office/drawing/2014/main" id="{86FF26FE-D4E5-0EE6-AF69-CC06F3C43868}"/>
              </a:ext>
            </a:extLst>
          </p:cNvPr>
          <p:cNvSpPr txBox="1"/>
          <p:nvPr/>
        </p:nvSpPr>
        <p:spPr>
          <a:xfrm>
            <a:off x="2315284" y="1826686"/>
            <a:ext cx="8643517" cy="706540"/>
          </a:xfrm>
          <a:prstGeom prst="rect">
            <a:avLst/>
          </a:prstGeom>
          <a:noFill/>
        </p:spPr>
        <p:txBody>
          <a:bodyPr wrap="square">
            <a:spAutoFit/>
          </a:bodyPr>
          <a:lstStyle/>
          <a:p>
            <a:pPr algn="just">
              <a:lnSpc>
                <a:spcPct val="107000"/>
              </a:lnSpc>
              <a:spcAft>
                <a:spcPts val="800"/>
              </a:spcAft>
            </a:pPr>
            <a:r>
              <a:rPr lang="ru-RU" sz="4000" b="1" kern="100" dirty="0">
                <a:solidFill>
                  <a:srgbClr val="002060"/>
                </a:solidFill>
                <a:latin typeface="Times New Roman" panose="02020603050405020304" pitchFamily="18" charset="0"/>
                <a:cs typeface="Times New Roman" panose="02020603050405020304" pitchFamily="18" charset="0"/>
              </a:rPr>
              <a:t>Возражение ≠ АРГУМЕНТАЦИЯ</a:t>
            </a:r>
          </a:p>
        </p:txBody>
      </p:sp>
      <p:sp>
        <p:nvSpPr>
          <p:cNvPr id="9" name="TextBox 8">
            <a:extLst>
              <a:ext uri="{FF2B5EF4-FFF2-40B4-BE49-F238E27FC236}">
                <a16:creationId xmlns:a16="http://schemas.microsoft.com/office/drawing/2014/main" id="{E5BCA00E-4793-BAAB-2AEA-15846C14CF9C}"/>
              </a:ext>
            </a:extLst>
          </p:cNvPr>
          <p:cNvSpPr txBox="1"/>
          <p:nvPr/>
        </p:nvSpPr>
        <p:spPr>
          <a:xfrm>
            <a:off x="1977827" y="3749797"/>
            <a:ext cx="9078385" cy="829394"/>
          </a:xfrm>
          <a:prstGeom prst="rect">
            <a:avLst/>
          </a:prstGeom>
          <a:noFill/>
        </p:spPr>
        <p:txBody>
          <a:bodyPr wrap="square">
            <a:spAutoFit/>
          </a:bodyPr>
          <a:lstStyle/>
          <a:p>
            <a:pPr algn="just">
              <a:lnSpc>
                <a:spcPct val="107000"/>
              </a:lnSpc>
              <a:spcAft>
                <a:spcPts val="800"/>
              </a:spcAft>
              <a:buNone/>
            </a:pPr>
            <a:r>
              <a:rPr lang="ru-RU" sz="4800" b="1" kern="100" dirty="0">
                <a:solidFill>
                  <a:srgbClr val="FF0000"/>
                </a:solidFill>
                <a:latin typeface="Times New Roman" panose="02020603050405020304" pitchFamily="18" charset="0"/>
                <a:cs typeface="Times New Roman" panose="02020603050405020304" pitchFamily="18" charset="0"/>
              </a:rPr>
              <a:t>Возражение</a:t>
            </a:r>
            <a:r>
              <a:rPr lang="ru-RU" sz="4800" kern="100" dirty="0">
                <a:solidFill>
                  <a:srgbClr val="FF0000"/>
                </a:solidFill>
                <a:effectLst/>
                <a:latin typeface="Times New Roman" panose="02020603050405020304" pitchFamily="18" charset="0"/>
                <a:ea typeface="Aptos" panose="020B0004020202020204" pitchFamily="34" charset="0"/>
                <a:cs typeface="Times New Roman" panose="02020603050405020304" pitchFamily="18" charset="0"/>
              </a:rPr>
              <a:t> </a:t>
            </a:r>
            <a:r>
              <a:rPr lang="ru-RU" sz="4800" b="1" kern="100" dirty="0">
                <a:solidFill>
                  <a:srgbClr val="FF0000"/>
                </a:solidFill>
                <a:latin typeface="Times New Roman" panose="02020603050405020304" pitchFamily="18" charset="0"/>
                <a:cs typeface="Times New Roman" panose="02020603050405020304" pitchFamily="18" charset="0"/>
              </a:rPr>
              <a:t>= ИНФОРМАЦИЯ</a:t>
            </a:r>
          </a:p>
        </p:txBody>
      </p:sp>
    </p:spTree>
    <p:extLst>
      <p:ext uri="{BB962C8B-B14F-4D97-AF65-F5344CB8AC3E}">
        <p14:creationId xmlns:p14="http://schemas.microsoft.com/office/powerpoint/2010/main" val="3522085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ED082E39-706C-1F10-A700-19A1D92BE4B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6217E26-B6ED-F910-DCCD-3CBB24B60B25}"/>
              </a:ext>
            </a:extLst>
          </p:cNvPr>
          <p:cNvSpPr txBox="1"/>
          <p:nvPr/>
        </p:nvSpPr>
        <p:spPr>
          <a:xfrm>
            <a:off x="685800" y="528555"/>
            <a:ext cx="10609006" cy="523220"/>
          </a:xfrm>
          <a:prstGeom prst="rect">
            <a:avLst/>
          </a:prstGeom>
          <a:noFill/>
        </p:spPr>
        <p:txBody>
          <a:bodyPr wrap="square">
            <a:spAutoFit/>
          </a:bodyPr>
          <a:lstStyle/>
          <a:p>
            <a:pPr algn="ctr"/>
            <a:r>
              <a:rPr lang="ru-RU" sz="1800" dirty="0">
                <a:effectLst/>
                <a:latin typeface="Calibri" panose="020F0502020204030204" pitchFamily="34" charset="0"/>
                <a:ea typeface="Calibri" panose="020F0502020204030204" pitchFamily="34" charset="0"/>
                <a:cs typeface="Times New Roman" panose="02020603050405020304" pitchFamily="18" charset="0"/>
              </a:rPr>
              <a:t>.</a:t>
            </a:r>
          </a:p>
          <a:p>
            <a:pPr algn="ctr"/>
            <a:endParaRPr lang="ru-RU" sz="1000" b="1" dirty="0">
              <a:solidFill>
                <a:schemeClr val="accent2">
                  <a:lumMod val="50000"/>
                </a:schemeClr>
              </a:solidFill>
            </a:endParaRPr>
          </a:p>
        </p:txBody>
      </p:sp>
      <p:sp>
        <p:nvSpPr>
          <p:cNvPr id="5" name="TextBox 4">
            <a:extLst>
              <a:ext uri="{FF2B5EF4-FFF2-40B4-BE49-F238E27FC236}">
                <a16:creationId xmlns:a16="http://schemas.microsoft.com/office/drawing/2014/main" id="{A46F0159-9BDC-1482-CE3C-659D9801912A}"/>
              </a:ext>
            </a:extLst>
          </p:cNvPr>
          <p:cNvSpPr txBox="1"/>
          <p:nvPr/>
        </p:nvSpPr>
        <p:spPr>
          <a:xfrm>
            <a:off x="4028095" y="221204"/>
            <a:ext cx="6096000" cy="706540"/>
          </a:xfrm>
          <a:prstGeom prst="rect">
            <a:avLst/>
          </a:prstGeom>
          <a:noFill/>
        </p:spPr>
        <p:txBody>
          <a:bodyPr wrap="square">
            <a:spAutoFit/>
          </a:bodyPr>
          <a:lstStyle/>
          <a:p>
            <a:pPr marL="457200" algn="just">
              <a:lnSpc>
                <a:spcPct val="107000"/>
              </a:lnSpc>
              <a:spcAft>
                <a:spcPts val="800"/>
              </a:spcAft>
              <a:buNone/>
            </a:pPr>
            <a:r>
              <a:rPr lang="ru-RU" sz="4000" b="1" dirty="0">
                <a:solidFill>
                  <a:srgbClr val="C00000"/>
                </a:solidFill>
                <a:latin typeface="Times New Roman" panose="02020603050405020304" pitchFamily="18" charset="0"/>
                <a:cs typeface="Times New Roman" panose="02020603050405020304" pitchFamily="18" charset="0"/>
              </a:rPr>
              <a:t>«Дорого»</a:t>
            </a:r>
          </a:p>
        </p:txBody>
      </p:sp>
      <p:sp>
        <p:nvSpPr>
          <p:cNvPr id="7" name="TextBox 6">
            <a:extLst>
              <a:ext uri="{FF2B5EF4-FFF2-40B4-BE49-F238E27FC236}">
                <a16:creationId xmlns:a16="http://schemas.microsoft.com/office/drawing/2014/main" id="{F3E0F450-5B66-4CDC-83EE-B2F28524473E}"/>
              </a:ext>
            </a:extLst>
          </p:cNvPr>
          <p:cNvSpPr txBox="1"/>
          <p:nvPr/>
        </p:nvSpPr>
        <p:spPr>
          <a:xfrm>
            <a:off x="1685925" y="1050668"/>
            <a:ext cx="6096000" cy="645113"/>
          </a:xfrm>
          <a:prstGeom prst="rect">
            <a:avLst/>
          </a:prstGeom>
          <a:noFill/>
        </p:spPr>
        <p:txBody>
          <a:bodyPr wrap="square">
            <a:spAutoFit/>
          </a:bodyPr>
          <a:lstStyle/>
          <a:p>
            <a:pPr marL="342900" lvl="0" indent="-342900" algn="just">
              <a:lnSpc>
                <a:spcPct val="107000"/>
              </a:lnSpc>
              <a:spcAft>
                <a:spcPts val="800"/>
              </a:spcAft>
              <a:buFont typeface="Symbol" panose="05050102010706020507" pitchFamily="18" charset="2"/>
              <a:buChar char=""/>
            </a:pPr>
            <a:r>
              <a:rPr lang="ru-RU" sz="3600" b="1" dirty="0">
                <a:solidFill>
                  <a:srgbClr val="002060"/>
                </a:solidFill>
                <a:latin typeface="Times New Roman" panose="02020603050405020304" pitchFamily="18" charset="0"/>
                <a:cs typeface="Times New Roman" panose="02020603050405020304" pitchFamily="18" charset="0"/>
              </a:rPr>
              <a:t>Нет таких денег</a:t>
            </a:r>
          </a:p>
        </p:txBody>
      </p:sp>
      <p:sp>
        <p:nvSpPr>
          <p:cNvPr id="9" name="TextBox 8">
            <a:extLst>
              <a:ext uri="{FF2B5EF4-FFF2-40B4-BE49-F238E27FC236}">
                <a16:creationId xmlns:a16="http://schemas.microsoft.com/office/drawing/2014/main" id="{D5DB6487-4F42-A406-9118-934C86E2A402}"/>
              </a:ext>
            </a:extLst>
          </p:cNvPr>
          <p:cNvSpPr txBox="1"/>
          <p:nvPr/>
        </p:nvSpPr>
        <p:spPr>
          <a:xfrm>
            <a:off x="1685925" y="1750295"/>
            <a:ext cx="6096000" cy="645113"/>
          </a:xfrm>
          <a:prstGeom prst="rect">
            <a:avLst/>
          </a:prstGeom>
          <a:noFill/>
        </p:spPr>
        <p:txBody>
          <a:bodyPr wrap="square">
            <a:spAutoFit/>
          </a:bodyPr>
          <a:lstStyle/>
          <a:p>
            <a:pPr marL="342900" indent="-342900" algn="just">
              <a:lnSpc>
                <a:spcPct val="107000"/>
              </a:lnSpc>
              <a:spcAft>
                <a:spcPts val="800"/>
              </a:spcAft>
              <a:buFont typeface="Symbol" panose="05050102010706020507" pitchFamily="18" charset="2"/>
              <a:buChar char=""/>
            </a:pPr>
            <a:r>
              <a:rPr lang="ru-RU" sz="3600" b="1" dirty="0">
                <a:solidFill>
                  <a:srgbClr val="002060"/>
                </a:solidFill>
                <a:latin typeface="Times New Roman" panose="02020603050405020304" pitchFamily="18" charset="0"/>
                <a:cs typeface="Times New Roman" panose="02020603050405020304" pitchFamily="18" charset="0"/>
              </a:rPr>
              <a:t>Хочу скидку</a:t>
            </a:r>
          </a:p>
        </p:txBody>
      </p:sp>
      <p:sp>
        <p:nvSpPr>
          <p:cNvPr id="11" name="TextBox 10">
            <a:extLst>
              <a:ext uri="{FF2B5EF4-FFF2-40B4-BE49-F238E27FC236}">
                <a16:creationId xmlns:a16="http://schemas.microsoft.com/office/drawing/2014/main" id="{E36D095B-5658-DEEA-10CC-A13C13241204}"/>
              </a:ext>
            </a:extLst>
          </p:cNvPr>
          <p:cNvSpPr txBox="1"/>
          <p:nvPr/>
        </p:nvSpPr>
        <p:spPr>
          <a:xfrm>
            <a:off x="1685925" y="2567268"/>
            <a:ext cx="6096000" cy="645113"/>
          </a:xfrm>
          <a:prstGeom prst="rect">
            <a:avLst/>
          </a:prstGeom>
          <a:noFill/>
        </p:spPr>
        <p:txBody>
          <a:bodyPr wrap="square">
            <a:spAutoFit/>
          </a:bodyPr>
          <a:lstStyle/>
          <a:p>
            <a:pPr marL="342900" lvl="0" indent="-342900" algn="just">
              <a:lnSpc>
                <a:spcPct val="107000"/>
              </a:lnSpc>
              <a:spcAft>
                <a:spcPts val="800"/>
              </a:spcAft>
              <a:buFont typeface="Symbol" panose="05050102010706020507" pitchFamily="18" charset="2"/>
              <a:buChar char=""/>
            </a:pPr>
            <a:r>
              <a:rPr lang="ru-RU" sz="3600" b="1" dirty="0">
                <a:solidFill>
                  <a:srgbClr val="002060"/>
                </a:solidFill>
                <a:latin typeface="Times New Roman" panose="02020603050405020304" pitchFamily="18" charset="0"/>
                <a:cs typeface="Times New Roman" panose="02020603050405020304" pitchFamily="18" charset="0"/>
              </a:rPr>
              <a:t>Не нравится что-то</a:t>
            </a:r>
          </a:p>
        </p:txBody>
      </p:sp>
      <p:sp>
        <p:nvSpPr>
          <p:cNvPr id="13" name="TextBox 12">
            <a:extLst>
              <a:ext uri="{FF2B5EF4-FFF2-40B4-BE49-F238E27FC236}">
                <a16:creationId xmlns:a16="http://schemas.microsoft.com/office/drawing/2014/main" id="{20DF7793-CF48-0391-E2A8-3BA67BA051E5}"/>
              </a:ext>
            </a:extLst>
          </p:cNvPr>
          <p:cNvSpPr txBox="1"/>
          <p:nvPr/>
        </p:nvSpPr>
        <p:spPr>
          <a:xfrm>
            <a:off x="1685925" y="3333971"/>
            <a:ext cx="8820150" cy="1340495"/>
          </a:xfrm>
          <a:prstGeom prst="rect">
            <a:avLst/>
          </a:prstGeom>
          <a:noFill/>
        </p:spPr>
        <p:txBody>
          <a:bodyPr wrap="square">
            <a:spAutoFit/>
          </a:bodyPr>
          <a:lstStyle/>
          <a:p>
            <a:pPr marL="342900" indent="-342900" algn="just">
              <a:lnSpc>
                <a:spcPct val="107000"/>
              </a:lnSpc>
              <a:spcAft>
                <a:spcPts val="800"/>
              </a:spcAft>
              <a:buFont typeface="Symbol" panose="05050102010706020507" pitchFamily="18" charset="2"/>
              <a:buChar char=""/>
            </a:pPr>
            <a:r>
              <a:rPr lang="ru-RU" sz="3600" b="1" dirty="0">
                <a:solidFill>
                  <a:srgbClr val="002060"/>
                </a:solidFill>
                <a:latin typeface="Times New Roman" panose="02020603050405020304" pitchFamily="18" charset="0"/>
                <a:cs typeface="Times New Roman" panose="02020603050405020304" pitchFamily="18" charset="0"/>
              </a:rPr>
              <a:t>Не понимаю выгод (ценности)</a:t>
            </a:r>
          </a:p>
          <a:p>
            <a:pPr marL="342900" indent="-342900" algn="just">
              <a:lnSpc>
                <a:spcPct val="107000"/>
              </a:lnSpc>
              <a:spcAft>
                <a:spcPts val="800"/>
              </a:spcAft>
              <a:buFont typeface="Symbol" panose="05050102010706020507" pitchFamily="18" charset="2"/>
              <a:buChar char=""/>
            </a:pPr>
            <a:endParaRPr lang="ru-RU" sz="3600" b="1" dirty="0">
              <a:solidFill>
                <a:srgbClr val="002060"/>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39A65FFB-A104-E5DD-939F-12F4129B9E3A}"/>
              </a:ext>
            </a:extLst>
          </p:cNvPr>
          <p:cNvSpPr txBox="1"/>
          <p:nvPr/>
        </p:nvSpPr>
        <p:spPr>
          <a:xfrm>
            <a:off x="1685925" y="4004218"/>
            <a:ext cx="6096000" cy="645113"/>
          </a:xfrm>
          <a:prstGeom prst="rect">
            <a:avLst/>
          </a:prstGeom>
          <a:noFill/>
        </p:spPr>
        <p:txBody>
          <a:bodyPr wrap="square">
            <a:spAutoFit/>
          </a:bodyPr>
          <a:lstStyle/>
          <a:p>
            <a:pPr marL="342900" lvl="0" indent="-342900" algn="just">
              <a:lnSpc>
                <a:spcPct val="107000"/>
              </a:lnSpc>
              <a:spcAft>
                <a:spcPts val="800"/>
              </a:spcAft>
              <a:buFont typeface="Symbol" panose="05050102010706020507" pitchFamily="18" charset="2"/>
              <a:buChar char=""/>
            </a:pPr>
            <a:r>
              <a:rPr lang="ru-RU" sz="3600" b="1" dirty="0">
                <a:solidFill>
                  <a:srgbClr val="002060"/>
                </a:solidFill>
                <a:latin typeface="Times New Roman" panose="02020603050405020304" pitchFamily="18" charset="0"/>
                <a:cs typeface="Times New Roman" panose="02020603050405020304" pitchFamily="18" charset="0"/>
              </a:rPr>
              <a:t>Видел дешевле</a:t>
            </a:r>
          </a:p>
        </p:txBody>
      </p:sp>
      <p:sp>
        <p:nvSpPr>
          <p:cNvPr id="17" name="TextBox 16">
            <a:extLst>
              <a:ext uri="{FF2B5EF4-FFF2-40B4-BE49-F238E27FC236}">
                <a16:creationId xmlns:a16="http://schemas.microsoft.com/office/drawing/2014/main" id="{C0A0ABD9-EDAE-9618-A623-58A62D93D26C}"/>
              </a:ext>
            </a:extLst>
          </p:cNvPr>
          <p:cNvSpPr txBox="1"/>
          <p:nvPr/>
        </p:nvSpPr>
        <p:spPr>
          <a:xfrm>
            <a:off x="-316194" y="5374093"/>
            <a:ext cx="12244356" cy="706540"/>
          </a:xfrm>
          <a:prstGeom prst="rect">
            <a:avLst/>
          </a:prstGeom>
          <a:noFill/>
        </p:spPr>
        <p:txBody>
          <a:bodyPr wrap="square">
            <a:spAutoFit/>
          </a:bodyPr>
          <a:lstStyle/>
          <a:p>
            <a:pPr lvl="1" algn="ctr">
              <a:lnSpc>
                <a:spcPct val="107000"/>
              </a:lnSpc>
              <a:spcAft>
                <a:spcPts val="800"/>
              </a:spcAft>
            </a:pPr>
            <a:r>
              <a:rPr lang="ru-RU" sz="4000" b="1" dirty="0">
                <a:solidFill>
                  <a:srgbClr val="FF0000"/>
                </a:solidFill>
                <a:latin typeface="Times New Roman" panose="02020603050405020304" pitchFamily="18" charset="0"/>
                <a:cs typeface="Times New Roman" panose="02020603050405020304" pitchFamily="18" charset="0"/>
              </a:rPr>
              <a:t>На какое возражение будем давать аргументы???</a:t>
            </a:r>
          </a:p>
        </p:txBody>
      </p:sp>
      <p:sp>
        <p:nvSpPr>
          <p:cNvPr id="4" name="TextBox 3">
            <a:extLst>
              <a:ext uri="{FF2B5EF4-FFF2-40B4-BE49-F238E27FC236}">
                <a16:creationId xmlns:a16="http://schemas.microsoft.com/office/drawing/2014/main" id="{68034037-3C0A-AFCA-B6A2-72B2F8838087}"/>
              </a:ext>
            </a:extLst>
          </p:cNvPr>
          <p:cNvSpPr txBox="1"/>
          <p:nvPr/>
        </p:nvSpPr>
        <p:spPr>
          <a:xfrm>
            <a:off x="1685925" y="4689156"/>
            <a:ext cx="6255520" cy="645113"/>
          </a:xfrm>
          <a:prstGeom prst="rect">
            <a:avLst/>
          </a:prstGeom>
          <a:noFill/>
        </p:spPr>
        <p:txBody>
          <a:bodyPr wrap="square">
            <a:spAutoFit/>
          </a:bodyPr>
          <a:lstStyle/>
          <a:p>
            <a:pPr marL="342900" indent="-342900" algn="just">
              <a:lnSpc>
                <a:spcPct val="107000"/>
              </a:lnSpc>
              <a:spcAft>
                <a:spcPts val="800"/>
              </a:spcAft>
              <a:buFont typeface="Symbol" panose="05050102010706020507" pitchFamily="18" charset="2"/>
              <a:buChar char=""/>
            </a:pPr>
            <a:r>
              <a:rPr lang="ru-RU" sz="3600" b="1" dirty="0">
                <a:solidFill>
                  <a:srgbClr val="002060"/>
                </a:solidFill>
                <a:latin typeface="Times New Roman" panose="02020603050405020304" pitchFamily="18" charset="0"/>
                <a:cs typeface="Times New Roman" panose="02020603050405020304" pitchFamily="18" charset="0"/>
              </a:rPr>
              <a:t>Отмазка, отговорка </a:t>
            </a:r>
          </a:p>
        </p:txBody>
      </p:sp>
    </p:spTree>
    <p:extLst>
      <p:ext uri="{BB962C8B-B14F-4D97-AF65-F5344CB8AC3E}">
        <p14:creationId xmlns:p14="http://schemas.microsoft.com/office/powerpoint/2010/main" val="924944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1"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7" grpId="0"/>
      <p:bldP spid="17" grpId="1"/>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262F045E-FF4A-FF51-2587-7F396E0E0853}"/>
            </a:ext>
          </a:extLst>
        </p:cNvPr>
        <p:cNvGrpSpPr/>
        <p:nvPr/>
      </p:nvGrpSpPr>
      <p:grpSpPr>
        <a:xfrm>
          <a:off x="0" y="0"/>
          <a:ext cx="0" cy="0"/>
          <a:chOff x="0" y="0"/>
          <a:chExt cx="0" cy="0"/>
        </a:xfrm>
      </p:grpSpPr>
      <p:pic>
        <p:nvPicPr>
          <p:cNvPr id="5" name="Рисунок 4">
            <a:extLst>
              <a:ext uri="{FF2B5EF4-FFF2-40B4-BE49-F238E27FC236}">
                <a16:creationId xmlns:a16="http://schemas.microsoft.com/office/drawing/2014/main" id="{DA885F01-FDB3-21C8-13DF-31CC4472601C}"/>
              </a:ext>
            </a:extLst>
          </p:cNvPr>
          <p:cNvPicPr>
            <a:picLocks noChangeAspect="1"/>
          </p:cNvPicPr>
          <p:nvPr/>
        </p:nvPicPr>
        <p:blipFill>
          <a:blip r:embed="rId2"/>
          <a:stretch>
            <a:fillRect/>
          </a:stretch>
        </p:blipFill>
        <p:spPr>
          <a:xfrm>
            <a:off x="1873213" y="2860877"/>
            <a:ext cx="9723963" cy="1184421"/>
          </a:xfrm>
          <a:prstGeom prst="rect">
            <a:avLst/>
          </a:prstGeom>
          <a:noFill/>
        </p:spPr>
      </p:pic>
      <p:pic>
        <p:nvPicPr>
          <p:cNvPr id="6" name="Рисунок 5">
            <a:extLst>
              <a:ext uri="{FF2B5EF4-FFF2-40B4-BE49-F238E27FC236}">
                <a16:creationId xmlns:a16="http://schemas.microsoft.com/office/drawing/2014/main" id="{EAADAD02-A478-2818-97AB-614DEC58F502}"/>
              </a:ext>
            </a:extLst>
          </p:cNvPr>
          <p:cNvPicPr>
            <a:picLocks noChangeAspect="1"/>
          </p:cNvPicPr>
          <p:nvPr/>
        </p:nvPicPr>
        <p:blipFill>
          <a:blip r:embed="rId2"/>
          <a:stretch>
            <a:fillRect/>
          </a:stretch>
        </p:blipFill>
        <p:spPr>
          <a:xfrm>
            <a:off x="798331" y="3360227"/>
            <a:ext cx="9723963" cy="1725168"/>
          </a:xfrm>
          <a:prstGeom prst="rect">
            <a:avLst/>
          </a:prstGeom>
        </p:spPr>
      </p:pic>
      <p:sp>
        <p:nvSpPr>
          <p:cNvPr id="3" name="TextBox 2">
            <a:extLst>
              <a:ext uri="{FF2B5EF4-FFF2-40B4-BE49-F238E27FC236}">
                <a16:creationId xmlns:a16="http://schemas.microsoft.com/office/drawing/2014/main" id="{4AD3361B-DB7B-85DD-417D-05B49C27BBB5}"/>
              </a:ext>
            </a:extLst>
          </p:cNvPr>
          <p:cNvSpPr txBox="1"/>
          <p:nvPr/>
        </p:nvSpPr>
        <p:spPr>
          <a:xfrm>
            <a:off x="662475" y="233466"/>
            <a:ext cx="11140750" cy="523220"/>
          </a:xfrm>
          <a:prstGeom prst="rect">
            <a:avLst/>
          </a:prstGeom>
          <a:noFill/>
        </p:spPr>
        <p:txBody>
          <a:bodyPr wrap="square">
            <a:spAutoFit/>
          </a:bodyPr>
          <a:lstStyle/>
          <a:p>
            <a:pPr algn="ctr"/>
            <a:r>
              <a:rPr lang="ru-RU" sz="2800" b="1" kern="100" dirty="0">
                <a:solidFill>
                  <a:srgbClr val="C00000"/>
                </a:solidFill>
                <a:latin typeface="Times New Roman" panose="02020603050405020304" pitchFamily="18" charset="0"/>
                <a:ea typeface="Aptos" panose="020B0004020202020204" pitchFamily="34" charset="0"/>
                <a:cs typeface="Times New Roman" panose="02020603050405020304" pitchFamily="18" charset="0"/>
              </a:rPr>
              <a:t>Категории возражений </a:t>
            </a:r>
            <a:r>
              <a:rPr lang="ru-RU" sz="2800" b="1" dirty="0">
                <a:solidFill>
                  <a:srgbClr val="C00000"/>
                </a:solidFill>
                <a:latin typeface="Times New Roman" panose="02020603050405020304" pitchFamily="18" charset="0"/>
                <a:cs typeface="Times New Roman" panose="02020603050405020304" pitchFamily="18" charset="0"/>
              </a:rPr>
              <a:t>по типам мотивации:</a:t>
            </a:r>
          </a:p>
        </p:txBody>
      </p:sp>
      <p:sp>
        <p:nvSpPr>
          <p:cNvPr id="7" name="TextBox 6">
            <a:extLst>
              <a:ext uri="{FF2B5EF4-FFF2-40B4-BE49-F238E27FC236}">
                <a16:creationId xmlns:a16="http://schemas.microsoft.com/office/drawing/2014/main" id="{A24506E4-61E2-1C43-5726-FA84C6B1C6A7}"/>
              </a:ext>
            </a:extLst>
          </p:cNvPr>
          <p:cNvSpPr txBox="1"/>
          <p:nvPr/>
        </p:nvSpPr>
        <p:spPr>
          <a:xfrm>
            <a:off x="346787" y="495076"/>
            <a:ext cx="11498425" cy="2585323"/>
          </a:xfrm>
          <a:prstGeom prst="rect">
            <a:avLst/>
          </a:prstGeom>
          <a:noFill/>
        </p:spPr>
        <p:txBody>
          <a:bodyPr wrap="square">
            <a:spAutoFit/>
          </a:bodyPr>
          <a:lstStyle/>
          <a:p>
            <a:pPr algn="just">
              <a:buNone/>
            </a:pPr>
            <a:endParaRPr lang="ru-RU" b="1" dirty="0"/>
          </a:p>
          <a:p>
            <a:pPr algn="just">
              <a:buNone/>
            </a:pPr>
            <a:r>
              <a:rPr lang="ru-RU" sz="2000" b="1" kern="0" dirty="0">
                <a:solidFill>
                  <a:srgbClr val="C00000"/>
                </a:solidFill>
                <a:latin typeface="Times New Roman" panose="02020603050405020304" pitchFamily="18" charset="0"/>
                <a:cs typeface="Times New Roman" panose="02020603050405020304" pitchFamily="18" charset="0"/>
              </a:rPr>
              <a:t>Финансовые возражения</a:t>
            </a:r>
          </a:p>
          <a:p>
            <a:pPr marL="342900" lvl="0" indent="-342900" algn="just">
              <a:buFont typeface="Arial" panose="020B0604020202020204" pitchFamily="34" charset="0"/>
              <a:buChar char="•"/>
            </a:pPr>
            <a:r>
              <a:rPr lang="ru-RU" sz="2000" b="1" i="1" kern="0" dirty="0">
                <a:solidFill>
                  <a:srgbClr val="002060"/>
                </a:solidFill>
                <a:latin typeface="Times New Roman" panose="02020603050405020304" pitchFamily="18" charset="0"/>
                <a:cs typeface="Times New Roman" panose="02020603050405020304" pitchFamily="18" charset="0"/>
              </a:rPr>
              <a:t>«Не хочу платить членские взносы». </a:t>
            </a:r>
            <a:r>
              <a:rPr lang="ru-RU" sz="2000" b="1" kern="0" dirty="0">
                <a:solidFill>
                  <a:srgbClr val="002060"/>
                </a:solidFill>
                <a:latin typeface="Times New Roman" panose="02020603050405020304" pitchFamily="18" charset="0"/>
                <a:cs typeface="Times New Roman" panose="02020603050405020304" pitchFamily="18" charset="0"/>
              </a:rPr>
              <a:t>Работник считает, что ежемесячные отчисления (обычно процент от зарплаты) — это лишняя финансовая нагрузка.</a:t>
            </a:r>
          </a:p>
          <a:p>
            <a:pPr marL="342900" lvl="0" indent="-342900" algn="just">
              <a:buFont typeface="Arial" panose="020B0604020202020204" pitchFamily="34" charset="0"/>
              <a:buChar char="•"/>
            </a:pPr>
            <a:r>
              <a:rPr lang="ru-RU" sz="2000" b="1" i="1" kern="0" dirty="0">
                <a:solidFill>
                  <a:srgbClr val="002060"/>
                </a:solidFill>
                <a:latin typeface="Times New Roman" panose="02020603050405020304" pitchFamily="18" charset="0"/>
                <a:cs typeface="Times New Roman" panose="02020603050405020304" pitchFamily="18" charset="0"/>
              </a:rPr>
              <a:t>«Взносы не окупаются». </a:t>
            </a:r>
            <a:r>
              <a:rPr lang="ru-RU" sz="2000" b="1" kern="0" dirty="0">
                <a:solidFill>
                  <a:srgbClr val="002060"/>
                </a:solidFill>
                <a:latin typeface="Times New Roman" panose="02020603050405020304" pitchFamily="18" charset="0"/>
                <a:cs typeface="Times New Roman" panose="02020603050405020304" pitchFamily="18" charset="0"/>
              </a:rPr>
              <a:t>Сотрудник не видит прямой материальной выгоды, сопоставимой с суммой взносов.</a:t>
            </a:r>
          </a:p>
          <a:p>
            <a:pPr marL="342900" lvl="0" indent="-342900" algn="just">
              <a:buFont typeface="Arial" panose="020B0604020202020204" pitchFamily="34" charset="0"/>
              <a:buChar char="•"/>
            </a:pPr>
            <a:r>
              <a:rPr lang="ru-RU" sz="2000" b="1" i="1" kern="0" dirty="0">
                <a:solidFill>
                  <a:srgbClr val="002060"/>
                </a:solidFill>
                <a:latin typeface="Times New Roman" panose="02020603050405020304" pitchFamily="18" charset="0"/>
                <a:cs typeface="Times New Roman" panose="02020603050405020304" pitchFamily="18" charset="0"/>
              </a:rPr>
              <a:t>«У меня и так ограниченный бюджет». </a:t>
            </a:r>
            <a:r>
              <a:rPr lang="ru-RU" sz="2000" b="1" kern="0" dirty="0">
                <a:solidFill>
                  <a:srgbClr val="002060"/>
                </a:solidFill>
                <a:latin typeface="Times New Roman" panose="02020603050405020304" pitchFamily="18" charset="0"/>
                <a:cs typeface="Times New Roman" panose="02020603050405020304" pitchFamily="18" charset="0"/>
              </a:rPr>
              <a:t>Для работников с невысоким доходом даже небольшой процент может быть чувствителен</a:t>
            </a:r>
            <a:r>
              <a:rPr lang="ru-RU" sz="2400" b="1" kern="0" dirty="0">
                <a:solidFill>
                  <a:srgbClr val="002060"/>
                </a:solidFill>
                <a:latin typeface="Times New Roman" panose="02020603050405020304" pitchFamily="18" charset="0"/>
                <a:cs typeface="Times New Roman" panose="02020603050405020304" pitchFamily="18" charset="0"/>
              </a:rPr>
              <a:t>.</a:t>
            </a:r>
          </a:p>
        </p:txBody>
      </p:sp>
      <p:sp>
        <p:nvSpPr>
          <p:cNvPr id="9" name="TextBox 8">
            <a:extLst>
              <a:ext uri="{FF2B5EF4-FFF2-40B4-BE49-F238E27FC236}">
                <a16:creationId xmlns:a16="http://schemas.microsoft.com/office/drawing/2014/main" id="{467BA0B4-84F0-2828-C248-3F9CC30659DA}"/>
              </a:ext>
            </a:extLst>
          </p:cNvPr>
          <p:cNvSpPr txBox="1"/>
          <p:nvPr/>
        </p:nvSpPr>
        <p:spPr>
          <a:xfrm>
            <a:off x="346787" y="2748909"/>
            <a:ext cx="11456437" cy="3139321"/>
          </a:xfrm>
          <a:prstGeom prst="rect">
            <a:avLst/>
          </a:prstGeom>
          <a:noFill/>
        </p:spPr>
        <p:txBody>
          <a:bodyPr wrap="square">
            <a:spAutoFit/>
          </a:bodyPr>
          <a:lstStyle/>
          <a:p>
            <a:pPr>
              <a:buNone/>
            </a:pPr>
            <a:endParaRPr lang="ru-RU" b="1" dirty="0"/>
          </a:p>
          <a:p>
            <a:pPr algn="just">
              <a:buNone/>
            </a:pPr>
            <a:r>
              <a:rPr lang="ru-RU" sz="2000" b="1" kern="0" dirty="0">
                <a:solidFill>
                  <a:srgbClr val="C00000"/>
                </a:solidFill>
                <a:latin typeface="Times New Roman" panose="02020603050405020304" pitchFamily="18" charset="0"/>
                <a:cs typeface="Times New Roman" panose="02020603050405020304" pitchFamily="18" charset="0"/>
              </a:rPr>
              <a:t>Сомнения в реальной пользе</a:t>
            </a:r>
          </a:p>
          <a:p>
            <a:pPr marL="342900" lvl="0" indent="-342900" algn="just">
              <a:buFont typeface="Arial" panose="020B0604020202020204" pitchFamily="34" charset="0"/>
              <a:buChar char="•"/>
            </a:pPr>
            <a:r>
              <a:rPr lang="ru-RU" sz="2000" b="1" i="1" kern="0" dirty="0">
                <a:solidFill>
                  <a:srgbClr val="002060"/>
                </a:solidFill>
                <a:latin typeface="Times New Roman" panose="02020603050405020304" pitchFamily="18" charset="0"/>
                <a:cs typeface="Times New Roman" panose="02020603050405020304" pitchFamily="18" charset="0"/>
              </a:rPr>
              <a:t>«Профсоюз мне ничего не даст». </a:t>
            </a:r>
            <a:r>
              <a:rPr lang="ru-RU" sz="2000" b="1" kern="0" dirty="0">
                <a:solidFill>
                  <a:srgbClr val="002060"/>
                </a:solidFill>
                <a:latin typeface="Times New Roman" panose="02020603050405020304" pitchFamily="18" charset="0"/>
                <a:cs typeface="Times New Roman" panose="02020603050405020304" pitchFamily="18" charset="0"/>
              </a:rPr>
              <a:t>Человек не верит, что профсоюз сможет реально помочь в его ситуации.</a:t>
            </a:r>
          </a:p>
          <a:p>
            <a:pPr marL="342900" lvl="0" indent="-342900" algn="just">
              <a:buFont typeface="Arial" panose="020B0604020202020204" pitchFamily="34" charset="0"/>
              <a:buChar char="•"/>
            </a:pPr>
            <a:r>
              <a:rPr lang="ru-RU" sz="2000" b="1" i="1" kern="0" dirty="0">
                <a:solidFill>
                  <a:srgbClr val="002060"/>
                </a:solidFill>
                <a:latin typeface="Times New Roman" panose="02020603050405020304" pitchFamily="18" charset="0"/>
                <a:cs typeface="Times New Roman" panose="02020603050405020304" pitchFamily="18" charset="0"/>
              </a:rPr>
              <a:t>«Я и сам могу защитить свои права». </a:t>
            </a:r>
            <a:r>
              <a:rPr lang="ru-RU" sz="2000" b="1" kern="0" dirty="0">
                <a:solidFill>
                  <a:srgbClr val="002060"/>
                </a:solidFill>
                <a:latin typeface="Times New Roman" panose="02020603050405020304" pitchFamily="18" charset="0"/>
                <a:cs typeface="Times New Roman" panose="02020603050405020304" pitchFamily="18" charset="0"/>
              </a:rPr>
              <a:t>Работник полагается на собственные знания, юридическую грамотность или готовность обратиться в трудовую инспекцию или суд.</a:t>
            </a:r>
          </a:p>
          <a:p>
            <a:pPr marL="342900" lvl="0" indent="-342900" algn="just">
              <a:buFont typeface="Arial" panose="020B0604020202020204" pitchFamily="34" charset="0"/>
              <a:buChar char="•"/>
            </a:pPr>
            <a:r>
              <a:rPr lang="ru-RU" sz="2000" b="1" i="1" kern="0" dirty="0">
                <a:solidFill>
                  <a:srgbClr val="002060"/>
                </a:solidFill>
                <a:latin typeface="Times New Roman" panose="02020603050405020304" pitchFamily="18" charset="0"/>
                <a:cs typeface="Times New Roman" panose="02020603050405020304" pitchFamily="18" charset="0"/>
              </a:rPr>
              <a:t>«В нашей компании и так всё нормально, конфликтов нет». </a:t>
            </a:r>
            <a:r>
              <a:rPr lang="ru-RU" sz="2000" b="1" kern="0" dirty="0">
                <a:solidFill>
                  <a:srgbClr val="002060"/>
                </a:solidFill>
                <a:latin typeface="Times New Roman" panose="02020603050405020304" pitchFamily="18" charset="0"/>
                <a:cs typeface="Times New Roman" panose="02020603050405020304" pitchFamily="18" charset="0"/>
              </a:rPr>
              <a:t>Если на предприятии стабильная обстановка, необходимость в защите кажется избыточной.</a:t>
            </a:r>
          </a:p>
          <a:p>
            <a:pPr marL="342900" lvl="0" indent="-342900" algn="just">
              <a:buFont typeface="Arial" panose="020B0604020202020204" pitchFamily="34" charset="0"/>
              <a:buChar char="•"/>
            </a:pPr>
            <a:r>
              <a:rPr lang="ru-RU" sz="2000" b="1" i="1" kern="0" dirty="0">
                <a:solidFill>
                  <a:srgbClr val="002060"/>
                </a:solidFill>
                <a:latin typeface="Times New Roman" panose="02020603050405020304" pitchFamily="18" charset="0"/>
                <a:cs typeface="Times New Roman" panose="02020603050405020304" pitchFamily="18" charset="0"/>
              </a:rPr>
              <a:t>«Коллективный договор и так распространяется на всех». </a:t>
            </a:r>
            <a:r>
              <a:rPr lang="ru-RU" sz="2000" b="1" kern="0" dirty="0">
                <a:solidFill>
                  <a:srgbClr val="002060"/>
                </a:solidFill>
                <a:latin typeface="Times New Roman" panose="02020603050405020304" pitchFamily="18" charset="0"/>
                <a:cs typeface="Times New Roman" panose="02020603050405020304" pitchFamily="18" charset="0"/>
              </a:rPr>
              <a:t>Сотрудник знает, что льготы и гарантии по колдоговору действуют для всех работников, а не только для членов профсоюза.</a:t>
            </a:r>
          </a:p>
        </p:txBody>
      </p:sp>
    </p:spTree>
    <p:extLst>
      <p:ext uri="{BB962C8B-B14F-4D97-AF65-F5344CB8AC3E}">
        <p14:creationId xmlns:p14="http://schemas.microsoft.com/office/powerpoint/2010/main" val="2555702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9417AB49-450F-921E-C883-525A1A0C5F19}"/>
            </a:ext>
          </a:extLst>
        </p:cNvPr>
        <p:cNvGrpSpPr/>
        <p:nvPr/>
      </p:nvGrpSpPr>
      <p:grpSpPr>
        <a:xfrm>
          <a:off x="0" y="0"/>
          <a:ext cx="0" cy="0"/>
          <a:chOff x="0" y="0"/>
          <a:chExt cx="0" cy="0"/>
        </a:xfrm>
      </p:grpSpPr>
      <p:pic>
        <p:nvPicPr>
          <p:cNvPr id="5" name="Рисунок 4">
            <a:extLst>
              <a:ext uri="{FF2B5EF4-FFF2-40B4-BE49-F238E27FC236}">
                <a16:creationId xmlns:a16="http://schemas.microsoft.com/office/drawing/2014/main" id="{D9ACC564-857D-2A94-9047-36BE78660FF7}"/>
              </a:ext>
            </a:extLst>
          </p:cNvPr>
          <p:cNvPicPr>
            <a:picLocks noChangeAspect="1"/>
          </p:cNvPicPr>
          <p:nvPr/>
        </p:nvPicPr>
        <p:blipFill>
          <a:blip r:embed="rId2"/>
          <a:stretch>
            <a:fillRect/>
          </a:stretch>
        </p:blipFill>
        <p:spPr>
          <a:xfrm>
            <a:off x="1873213" y="2860877"/>
            <a:ext cx="9723963" cy="1184421"/>
          </a:xfrm>
          <a:prstGeom prst="rect">
            <a:avLst/>
          </a:prstGeom>
          <a:noFill/>
        </p:spPr>
      </p:pic>
      <p:pic>
        <p:nvPicPr>
          <p:cNvPr id="6" name="Рисунок 5">
            <a:extLst>
              <a:ext uri="{FF2B5EF4-FFF2-40B4-BE49-F238E27FC236}">
                <a16:creationId xmlns:a16="http://schemas.microsoft.com/office/drawing/2014/main" id="{46532DB5-B5D8-9B3B-DBB8-44295A79805F}"/>
              </a:ext>
            </a:extLst>
          </p:cNvPr>
          <p:cNvPicPr>
            <a:picLocks noChangeAspect="1"/>
          </p:cNvPicPr>
          <p:nvPr/>
        </p:nvPicPr>
        <p:blipFill>
          <a:blip r:embed="rId2"/>
          <a:stretch>
            <a:fillRect/>
          </a:stretch>
        </p:blipFill>
        <p:spPr>
          <a:xfrm>
            <a:off x="798331" y="3360227"/>
            <a:ext cx="9723963" cy="1725168"/>
          </a:xfrm>
          <a:prstGeom prst="rect">
            <a:avLst/>
          </a:prstGeom>
        </p:spPr>
      </p:pic>
      <p:sp>
        <p:nvSpPr>
          <p:cNvPr id="4" name="TextBox 3">
            <a:extLst>
              <a:ext uri="{FF2B5EF4-FFF2-40B4-BE49-F238E27FC236}">
                <a16:creationId xmlns:a16="http://schemas.microsoft.com/office/drawing/2014/main" id="{D1BF28DB-8E6A-DA53-6F0B-7E3CF5F7CD12}"/>
              </a:ext>
            </a:extLst>
          </p:cNvPr>
          <p:cNvSpPr txBox="1"/>
          <p:nvPr/>
        </p:nvSpPr>
        <p:spPr>
          <a:xfrm>
            <a:off x="391886" y="377232"/>
            <a:ext cx="11411338" cy="2554545"/>
          </a:xfrm>
          <a:prstGeom prst="rect">
            <a:avLst/>
          </a:prstGeom>
          <a:noFill/>
        </p:spPr>
        <p:txBody>
          <a:bodyPr wrap="square">
            <a:spAutoFit/>
          </a:bodyPr>
          <a:lstStyle/>
          <a:p>
            <a:pPr algn="just">
              <a:buNone/>
            </a:pPr>
            <a:r>
              <a:rPr lang="ru-RU" sz="2000" b="1" kern="0" dirty="0">
                <a:solidFill>
                  <a:srgbClr val="C00000"/>
                </a:solidFill>
                <a:latin typeface="Times New Roman" panose="02020603050405020304" pitchFamily="18" charset="0"/>
                <a:cs typeface="Times New Roman" panose="02020603050405020304" pitchFamily="18" charset="0"/>
              </a:rPr>
              <a:t>Недоверие к организации</a:t>
            </a:r>
          </a:p>
          <a:p>
            <a:pPr marL="342900" lvl="0" indent="-342900" algn="just">
              <a:buFont typeface="Arial" panose="020B0604020202020204" pitchFamily="34" charset="0"/>
              <a:buChar char="•"/>
            </a:pPr>
            <a:r>
              <a:rPr lang="ru-RU" sz="2000" b="1" i="1" kern="0" dirty="0">
                <a:solidFill>
                  <a:srgbClr val="002060"/>
                </a:solidFill>
                <a:latin typeface="Times New Roman" panose="02020603050405020304" pitchFamily="18" charset="0"/>
                <a:cs typeface="Times New Roman" panose="02020603050405020304" pitchFamily="18" charset="0"/>
              </a:rPr>
              <a:t>«Не доверяю руководству профсоюза». </a:t>
            </a:r>
            <a:r>
              <a:rPr lang="ru-RU" sz="2000" b="1" kern="0" dirty="0">
                <a:solidFill>
                  <a:srgbClr val="002060"/>
                </a:solidFill>
                <a:latin typeface="Times New Roman" panose="02020603050405020304" pitchFamily="18" charset="0"/>
                <a:cs typeface="Times New Roman" panose="02020603050405020304" pitchFamily="18" charset="0"/>
              </a:rPr>
              <a:t>Личный негативный опыт или слухи о неэффективности/коррумпированности профсоюзных лидеров.</a:t>
            </a:r>
          </a:p>
          <a:p>
            <a:pPr marL="342900" lvl="0" indent="-342900" algn="just">
              <a:buFont typeface="Arial" panose="020B0604020202020204" pitchFamily="34" charset="0"/>
              <a:buChar char="•"/>
            </a:pPr>
            <a:r>
              <a:rPr lang="ru-RU" sz="2000" b="1" i="1" kern="0" dirty="0">
                <a:solidFill>
                  <a:srgbClr val="002060"/>
                </a:solidFill>
                <a:latin typeface="Times New Roman" panose="02020603050405020304" pitchFamily="18" charset="0"/>
                <a:cs typeface="Times New Roman" panose="02020603050405020304" pitchFamily="18" charset="0"/>
              </a:rPr>
              <a:t>«Это просто формальность, всё решает работодатель»</a:t>
            </a:r>
            <a:r>
              <a:rPr lang="ru-RU" sz="2000" b="1" kern="0" dirty="0">
                <a:solidFill>
                  <a:srgbClr val="002060"/>
                </a:solidFill>
                <a:latin typeface="Times New Roman" panose="02020603050405020304" pitchFamily="18" charset="0"/>
                <a:cs typeface="Times New Roman" panose="02020603050405020304" pitchFamily="18" charset="0"/>
              </a:rPr>
              <a:t>. Убеждённость, что профсоюзы стали «карманными» и не противостоят администрации.</a:t>
            </a:r>
          </a:p>
          <a:p>
            <a:pPr marL="342900" lvl="0" indent="-342900" algn="just">
              <a:buFont typeface="Arial" panose="020B0604020202020204" pitchFamily="34" charset="0"/>
              <a:buChar char="•"/>
            </a:pPr>
            <a:r>
              <a:rPr lang="ru-RU" sz="2000" b="1" i="1" kern="0" dirty="0">
                <a:solidFill>
                  <a:srgbClr val="002060"/>
                </a:solidFill>
                <a:latin typeface="Times New Roman" panose="02020603050405020304" pitchFamily="18" charset="0"/>
                <a:cs typeface="Times New Roman" panose="02020603050405020304" pitchFamily="18" charset="0"/>
              </a:rPr>
              <a:t>«Боюсь, что моё вступление заметят и будут относиться хуже». </a:t>
            </a:r>
            <a:r>
              <a:rPr lang="ru-RU" sz="2000" b="1" kern="0" dirty="0">
                <a:solidFill>
                  <a:srgbClr val="002060"/>
                </a:solidFill>
                <a:latin typeface="Times New Roman" panose="02020603050405020304" pitchFamily="18" charset="0"/>
                <a:cs typeface="Times New Roman" panose="02020603050405020304" pitchFamily="18" charset="0"/>
              </a:rPr>
              <a:t>Опасения, что работодатель станет воспринимать работника как «неудобного» или потенциального </a:t>
            </a:r>
            <a:r>
              <a:rPr lang="ru-RU" sz="2000" b="1" kern="0" dirty="0" err="1">
                <a:solidFill>
                  <a:srgbClr val="002060"/>
                </a:solidFill>
                <a:latin typeface="Times New Roman" panose="02020603050405020304" pitchFamily="18" charset="0"/>
                <a:cs typeface="Times New Roman" panose="02020603050405020304" pitchFamily="18" charset="0"/>
              </a:rPr>
              <a:t>конфликтёра</a:t>
            </a:r>
            <a:r>
              <a:rPr lang="ru-RU" sz="2000" b="1" kern="0" dirty="0">
                <a:solidFill>
                  <a:srgbClr val="002060"/>
                </a:solidFill>
                <a:latin typeface="Times New Roman" panose="02020603050405020304" pitchFamily="18" charset="0"/>
                <a:cs typeface="Times New Roman" panose="02020603050405020304" pitchFamily="18" charset="0"/>
              </a:rPr>
              <a:t>. </a:t>
            </a:r>
          </a:p>
        </p:txBody>
      </p:sp>
      <p:sp>
        <p:nvSpPr>
          <p:cNvPr id="9" name="TextBox 8">
            <a:extLst>
              <a:ext uri="{FF2B5EF4-FFF2-40B4-BE49-F238E27FC236}">
                <a16:creationId xmlns:a16="http://schemas.microsoft.com/office/drawing/2014/main" id="{D7FC3E09-47A1-D021-F30E-CC1F2753E076}"/>
              </a:ext>
            </a:extLst>
          </p:cNvPr>
          <p:cNvSpPr txBox="1"/>
          <p:nvPr/>
        </p:nvSpPr>
        <p:spPr>
          <a:xfrm>
            <a:off x="447869" y="2860877"/>
            <a:ext cx="11504645" cy="2862322"/>
          </a:xfrm>
          <a:prstGeom prst="rect">
            <a:avLst/>
          </a:prstGeom>
          <a:noFill/>
        </p:spPr>
        <p:txBody>
          <a:bodyPr wrap="square">
            <a:spAutoFit/>
          </a:bodyPr>
          <a:lstStyle/>
          <a:p>
            <a:pPr algn="just"/>
            <a:r>
              <a:rPr lang="ru-RU" sz="2000" b="1" kern="0" dirty="0">
                <a:solidFill>
                  <a:srgbClr val="C00000"/>
                </a:solidFill>
                <a:latin typeface="Times New Roman" panose="02020603050405020304" pitchFamily="18" charset="0"/>
                <a:cs typeface="Times New Roman" panose="02020603050405020304" pitchFamily="18" charset="0"/>
              </a:rPr>
              <a:t>Организационные и личные причины</a:t>
            </a:r>
          </a:p>
          <a:p>
            <a:pPr marL="342900" lvl="0" indent="-342900" algn="just">
              <a:buFont typeface="Arial" panose="020B0604020202020204" pitchFamily="34" charset="0"/>
              <a:buChar char="•"/>
            </a:pPr>
            <a:r>
              <a:rPr lang="ru-RU" sz="2000" b="1" i="1" kern="0" dirty="0">
                <a:solidFill>
                  <a:srgbClr val="002060"/>
                </a:solidFill>
                <a:latin typeface="Times New Roman" panose="02020603050405020304" pitchFamily="18" charset="0"/>
                <a:cs typeface="Times New Roman" panose="02020603050405020304" pitchFamily="18" charset="0"/>
              </a:rPr>
              <a:t>«Нет времени на участие в мероприятиях». </a:t>
            </a:r>
            <a:r>
              <a:rPr lang="ru-RU" sz="2000" b="1" kern="0" dirty="0">
                <a:solidFill>
                  <a:srgbClr val="002060"/>
                </a:solidFill>
                <a:latin typeface="Times New Roman" panose="02020603050405020304" pitchFamily="18" charset="0"/>
                <a:cs typeface="Times New Roman" panose="02020603050405020304" pitchFamily="18" charset="0"/>
              </a:rPr>
              <a:t>Профсоюз часто предполагает активность: собрания, акции, сбор подписей — а у сотрудника нет на это ресурсов.</a:t>
            </a:r>
          </a:p>
          <a:p>
            <a:pPr marL="342900" lvl="0" indent="-342900" algn="just">
              <a:buFont typeface="Arial" panose="020B0604020202020204" pitchFamily="34" charset="0"/>
              <a:buChar char="•"/>
            </a:pPr>
            <a:r>
              <a:rPr lang="ru-RU" sz="2000" b="1" i="1" kern="0" dirty="0">
                <a:solidFill>
                  <a:srgbClr val="002060"/>
                </a:solidFill>
                <a:latin typeface="Times New Roman" panose="02020603050405020304" pitchFamily="18" charset="0"/>
                <a:cs typeface="Times New Roman" panose="02020603050405020304" pitchFamily="18" charset="0"/>
              </a:rPr>
              <a:t>«Я планирую скоро уволиться / сменить работу». </a:t>
            </a:r>
            <a:r>
              <a:rPr lang="ru-RU" sz="2000" b="1" kern="0" dirty="0">
                <a:solidFill>
                  <a:srgbClr val="002060"/>
                </a:solidFill>
                <a:latin typeface="Times New Roman" panose="02020603050405020304" pitchFamily="18" charset="0"/>
                <a:cs typeface="Times New Roman" panose="02020603050405020304" pitchFamily="18" charset="0"/>
              </a:rPr>
              <a:t>Временная занятость делает членство нецелесообразным.</a:t>
            </a:r>
          </a:p>
          <a:p>
            <a:pPr marL="342900" lvl="0" indent="-342900" algn="just">
              <a:buFont typeface="Arial" panose="020B0604020202020204" pitchFamily="34" charset="0"/>
              <a:buChar char="•"/>
            </a:pPr>
            <a:r>
              <a:rPr lang="ru-RU" sz="2000" b="1" i="1" kern="0" dirty="0">
                <a:solidFill>
                  <a:srgbClr val="002060"/>
                </a:solidFill>
                <a:latin typeface="Times New Roman" panose="02020603050405020304" pitchFamily="18" charset="0"/>
                <a:cs typeface="Times New Roman" panose="02020603050405020304" pitchFamily="18" charset="0"/>
              </a:rPr>
              <a:t>«Я уже состою в другом профсоюзе». </a:t>
            </a:r>
            <a:r>
              <a:rPr lang="ru-RU" sz="2000" b="1" kern="0" dirty="0">
                <a:solidFill>
                  <a:srgbClr val="002060"/>
                </a:solidFill>
                <a:latin typeface="Times New Roman" panose="02020603050405020304" pitchFamily="18" charset="0"/>
                <a:cs typeface="Times New Roman" panose="02020603050405020304" pitchFamily="18" charset="0"/>
              </a:rPr>
              <a:t>Например, отраслевом или профессиональном объединении, которое кажется более релевантным.</a:t>
            </a:r>
          </a:p>
          <a:p>
            <a:pPr marL="342900" lvl="0" indent="-342900" algn="just">
              <a:buFont typeface="Arial" panose="020B0604020202020204" pitchFamily="34" charset="0"/>
              <a:buChar char="•"/>
            </a:pPr>
            <a:r>
              <a:rPr lang="ru-RU" sz="2000" b="1" i="1" kern="0" dirty="0">
                <a:solidFill>
                  <a:srgbClr val="002060"/>
                </a:solidFill>
                <a:latin typeface="Times New Roman" panose="02020603050405020304" pitchFamily="18" charset="0"/>
                <a:cs typeface="Times New Roman" panose="02020603050405020304" pitchFamily="18" charset="0"/>
              </a:rPr>
              <a:t>«Не хочу лишней бюрократии». </a:t>
            </a:r>
            <a:r>
              <a:rPr lang="ru-RU" sz="2000" b="1" kern="0" dirty="0">
                <a:solidFill>
                  <a:srgbClr val="002060"/>
                </a:solidFill>
                <a:latin typeface="Times New Roman" panose="02020603050405020304" pitchFamily="18" charset="0"/>
                <a:cs typeface="Times New Roman" panose="02020603050405020304" pitchFamily="18" charset="0"/>
              </a:rPr>
              <a:t>Оформление заявления, учётные данные, отчётность кажутся обременительными.</a:t>
            </a:r>
          </a:p>
        </p:txBody>
      </p:sp>
    </p:spTree>
    <p:extLst>
      <p:ext uri="{BB962C8B-B14F-4D97-AF65-F5344CB8AC3E}">
        <p14:creationId xmlns:p14="http://schemas.microsoft.com/office/powerpoint/2010/main" val="2888416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BD558DEC-9C4B-AB41-BF85-EA6B57EA83AB}"/>
            </a:ext>
          </a:extLst>
        </p:cNvPr>
        <p:cNvGrpSpPr/>
        <p:nvPr/>
      </p:nvGrpSpPr>
      <p:grpSpPr>
        <a:xfrm>
          <a:off x="0" y="0"/>
          <a:ext cx="0" cy="0"/>
          <a:chOff x="0" y="0"/>
          <a:chExt cx="0" cy="0"/>
        </a:xfrm>
      </p:grpSpPr>
      <p:pic>
        <p:nvPicPr>
          <p:cNvPr id="5" name="Рисунок 4">
            <a:extLst>
              <a:ext uri="{FF2B5EF4-FFF2-40B4-BE49-F238E27FC236}">
                <a16:creationId xmlns:a16="http://schemas.microsoft.com/office/drawing/2014/main" id="{D8B55078-4F56-F3B9-9EC5-9FAEB43EB839}"/>
              </a:ext>
            </a:extLst>
          </p:cNvPr>
          <p:cNvPicPr>
            <a:picLocks noChangeAspect="1"/>
          </p:cNvPicPr>
          <p:nvPr/>
        </p:nvPicPr>
        <p:blipFill>
          <a:blip r:embed="rId2"/>
          <a:stretch>
            <a:fillRect/>
          </a:stretch>
        </p:blipFill>
        <p:spPr>
          <a:xfrm>
            <a:off x="1873213" y="2860877"/>
            <a:ext cx="9723963" cy="1184421"/>
          </a:xfrm>
          <a:prstGeom prst="rect">
            <a:avLst/>
          </a:prstGeom>
          <a:noFill/>
        </p:spPr>
      </p:pic>
      <p:pic>
        <p:nvPicPr>
          <p:cNvPr id="6" name="Рисунок 5">
            <a:extLst>
              <a:ext uri="{FF2B5EF4-FFF2-40B4-BE49-F238E27FC236}">
                <a16:creationId xmlns:a16="http://schemas.microsoft.com/office/drawing/2014/main" id="{DB2C8A57-8E3B-4567-3D6E-A08D711F99FA}"/>
              </a:ext>
            </a:extLst>
          </p:cNvPr>
          <p:cNvPicPr>
            <a:picLocks noChangeAspect="1"/>
          </p:cNvPicPr>
          <p:nvPr/>
        </p:nvPicPr>
        <p:blipFill>
          <a:blip r:embed="rId2"/>
          <a:stretch>
            <a:fillRect/>
          </a:stretch>
        </p:blipFill>
        <p:spPr>
          <a:xfrm>
            <a:off x="798331" y="3360227"/>
            <a:ext cx="9723963" cy="1725168"/>
          </a:xfrm>
          <a:prstGeom prst="rect">
            <a:avLst/>
          </a:prstGeom>
        </p:spPr>
      </p:pic>
      <p:sp>
        <p:nvSpPr>
          <p:cNvPr id="3" name="TextBox 2">
            <a:extLst>
              <a:ext uri="{FF2B5EF4-FFF2-40B4-BE49-F238E27FC236}">
                <a16:creationId xmlns:a16="http://schemas.microsoft.com/office/drawing/2014/main" id="{1023ECD9-0C8B-39E6-115C-DE5D986C88D2}"/>
              </a:ext>
            </a:extLst>
          </p:cNvPr>
          <p:cNvSpPr txBox="1"/>
          <p:nvPr/>
        </p:nvSpPr>
        <p:spPr>
          <a:xfrm>
            <a:off x="239487" y="119920"/>
            <a:ext cx="11357689" cy="2246769"/>
          </a:xfrm>
          <a:prstGeom prst="rect">
            <a:avLst/>
          </a:prstGeom>
          <a:noFill/>
        </p:spPr>
        <p:txBody>
          <a:bodyPr wrap="square">
            <a:spAutoFit/>
          </a:bodyPr>
          <a:lstStyle/>
          <a:p>
            <a:pPr algn="just">
              <a:buNone/>
            </a:pPr>
            <a:r>
              <a:rPr lang="ru-RU" sz="2000" b="1" kern="0" dirty="0">
                <a:solidFill>
                  <a:srgbClr val="C00000"/>
                </a:solidFill>
                <a:latin typeface="Times New Roman" panose="02020603050405020304" pitchFamily="18" charset="0"/>
                <a:cs typeface="Times New Roman" panose="02020603050405020304" pitchFamily="18" charset="0"/>
              </a:rPr>
              <a:t>Идеологические и ценностные возражения</a:t>
            </a:r>
          </a:p>
          <a:p>
            <a:pPr marL="342900" lvl="0" indent="-342900" algn="just">
              <a:buFont typeface="Arial" panose="020B0604020202020204" pitchFamily="34" charset="0"/>
              <a:buChar char="•"/>
            </a:pPr>
            <a:r>
              <a:rPr lang="ru-RU" sz="2000" b="1" i="1" kern="0" dirty="0">
                <a:solidFill>
                  <a:srgbClr val="002060"/>
                </a:solidFill>
                <a:latin typeface="Times New Roman" panose="02020603050405020304" pitchFamily="18" charset="0"/>
                <a:cs typeface="Times New Roman" panose="02020603050405020304" pitchFamily="18" charset="0"/>
              </a:rPr>
              <a:t>«Считаю, что должен договариваться с работодателем напрямую». </a:t>
            </a:r>
            <a:r>
              <a:rPr lang="ru-RU" sz="2000" b="1" kern="0" dirty="0">
                <a:solidFill>
                  <a:srgbClr val="002060"/>
                </a:solidFill>
                <a:latin typeface="Times New Roman" panose="02020603050405020304" pitchFamily="18" charset="0"/>
                <a:cs typeface="Times New Roman" panose="02020603050405020304" pitchFamily="18" charset="0"/>
              </a:rPr>
              <a:t>Ценит индивидуальный подход и прямые коммуникации.</a:t>
            </a:r>
          </a:p>
          <a:p>
            <a:pPr marL="342900" lvl="0" indent="-342900" algn="just">
              <a:buFont typeface="Arial" panose="020B0604020202020204" pitchFamily="34" charset="0"/>
              <a:buChar char="•"/>
            </a:pPr>
            <a:r>
              <a:rPr lang="ru-RU" sz="2000" b="1" i="1" kern="0" dirty="0">
                <a:solidFill>
                  <a:srgbClr val="002060"/>
                </a:solidFill>
                <a:latin typeface="Times New Roman" panose="02020603050405020304" pitchFamily="18" charset="0"/>
                <a:cs typeface="Times New Roman" panose="02020603050405020304" pitchFamily="18" charset="0"/>
              </a:rPr>
              <a:t>«Не поддерживаю политическую или общественную позицию профсоюза». </a:t>
            </a:r>
            <a:r>
              <a:rPr lang="ru-RU" sz="2000" b="1" kern="0" dirty="0">
                <a:solidFill>
                  <a:srgbClr val="002060"/>
                </a:solidFill>
                <a:latin typeface="Times New Roman" panose="02020603050405020304" pitchFamily="18" charset="0"/>
                <a:cs typeface="Times New Roman" panose="02020603050405020304" pitchFamily="18" charset="0"/>
              </a:rPr>
              <a:t>Несогласие с публичными заявлениями или акциями организации.</a:t>
            </a:r>
          </a:p>
          <a:p>
            <a:pPr marL="342900" lvl="0" indent="-342900" algn="just">
              <a:buFont typeface="Arial" panose="020B0604020202020204" pitchFamily="34" charset="0"/>
              <a:buChar char="•"/>
            </a:pPr>
            <a:r>
              <a:rPr lang="ru-RU" sz="2000" b="1" i="1" kern="0" dirty="0">
                <a:solidFill>
                  <a:srgbClr val="002060"/>
                </a:solidFill>
                <a:latin typeface="Times New Roman" panose="02020603050405020304" pitchFamily="18" charset="0"/>
                <a:cs typeface="Times New Roman" panose="02020603050405020304" pitchFamily="18" charset="0"/>
              </a:rPr>
              <a:t>«Для меня важна независимость от любых объединений». </a:t>
            </a:r>
            <a:r>
              <a:rPr lang="ru-RU" sz="2000" b="1" kern="0" dirty="0">
                <a:solidFill>
                  <a:srgbClr val="002060"/>
                </a:solidFill>
                <a:latin typeface="Times New Roman" panose="02020603050405020304" pitchFamily="18" charset="0"/>
                <a:cs typeface="Times New Roman" panose="02020603050405020304" pitchFamily="18" charset="0"/>
              </a:rPr>
              <a:t>Личная установка на самостоятельность и отсутствие </a:t>
            </a:r>
            <a:r>
              <a:rPr lang="ru-RU" sz="2000" b="1" kern="0" dirty="0" err="1">
                <a:solidFill>
                  <a:srgbClr val="002060"/>
                </a:solidFill>
                <a:latin typeface="Times New Roman" panose="02020603050405020304" pitchFamily="18" charset="0"/>
                <a:cs typeface="Times New Roman" panose="02020603050405020304" pitchFamily="18" charset="0"/>
              </a:rPr>
              <a:t>аффилиаций</a:t>
            </a:r>
            <a:r>
              <a:rPr lang="ru-RU" sz="2000" b="1" kern="0" dirty="0">
                <a:solidFill>
                  <a:srgbClr val="002060"/>
                </a:solidFill>
                <a:latin typeface="Times New Roman" panose="02020603050405020304" pitchFamily="18" charset="0"/>
                <a:cs typeface="Times New Roman" panose="02020603050405020304" pitchFamily="18" charset="0"/>
              </a:rPr>
              <a:t>.</a:t>
            </a:r>
          </a:p>
        </p:txBody>
      </p:sp>
      <p:sp>
        <p:nvSpPr>
          <p:cNvPr id="7" name="TextBox 6">
            <a:extLst>
              <a:ext uri="{FF2B5EF4-FFF2-40B4-BE49-F238E27FC236}">
                <a16:creationId xmlns:a16="http://schemas.microsoft.com/office/drawing/2014/main" id="{55301A86-6CC8-46E1-5691-890E1E141F37}"/>
              </a:ext>
            </a:extLst>
          </p:cNvPr>
          <p:cNvSpPr txBox="1"/>
          <p:nvPr/>
        </p:nvSpPr>
        <p:spPr>
          <a:xfrm>
            <a:off x="314907" y="2315916"/>
            <a:ext cx="11357689" cy="1631216"/>
          </a:xfrm>
          <a:prstGeom prst="rect">
            <a:avLst/>
          </a:prstGeom>
          <a:noFill/>
        </p:spPr>
        <p:txBody>
          <a:bodyPr wrap="square">
            <a:spAutoFit/>
          </a:bodyPr>
          <a:lstStyle/>
          <a:p>
            <a:pPr algn="just"/>
            <a:r>
              <a:rPr lang="ru-RU" sz="2000" b="1" kern="0" dirty="0">
                <a:solidFill>
                  <a:srgbClr val="C00000"/>
                </a:solidFill>
                <a:latin typeface="Times New Roman" panose="02020603050405020304" pitchFamily="18" charset="0"/>
                <a:cs typeface="Times New Roman" panose="02020603050405020304" pitchFamily="18" charset="0"/>
              </a:rPr>
              <a:t>Правовые и этические аргументы</a:t>
            </a:r>
          </a:p>
          <a:p>
            <a:pPr marL="342900" lvl="0" indent="-342900" algn="just">
              <a:buFont typeface="Arial" panose="020B0604020202020204" pitchFamily="34" charset="0"/>
              <a:buChar char="•"/>
            </a:pPr>
            <a:r>
              <a:rPr lang="ru-RU" sz="2000" b="1" i="1" kern="0" dirty="0">
                <a:solidFill>
                  <a:srgbClr val="002060"/>
                </a:solidFill>
                <a:latin typeface="Times New Roman" panose="02020603050405020304" pitchFamily="18" charset="0"/>
                <a:cs typeface="Times New Roman" panose="02020603050405020304" pitchFamily="18" charset="0"/>
              </a:rPr>
              <a:t>«Вступление должно быть добровольным, не хочу давления»</a:t>
            </a:r>
            <a:r>
              <a:rPr lang="ru-RU" sz="2000" b="1" kern="0" dirty="0">
                <a:solidFill>
                  <a:srgbClr val="002060"/>
                </a:solidFill>
                <a:latin typeface="Times New Roman" panose="02020603050405020304" pitchFamily="18" charset="0"/>
                <a:cs typeface="Times New Roman" panose="02020603050405020304" pitchFamily="18" charset="0"/>
              </a:rPr>
              <a:t>. Воспринимает предложение как попытку навязать решение.</a:t>
            </a:r>
          </a:p>
          <a:p>
            <a:pPr marL="342900" lvl="0" indent="-342900" algn="just">
              <a:buFont typeface="Arial" panose="020B0604020202020204" pitchFamily="34" charset="0"/>
              <a:buChar char="•"/>
            </a:pPr>
            <a:r>
              <a:rPr lang="ru-RU" sz="2000" b="1" i="1" kern="0" dirty="0">
                <a:solidFill>
                  <a:srgbClr val="002060"/>
                </a:solidFill>
                <a:latin typeface="Times New Roman" panose="02020603050405020304" pitchFamily="18" charset="0"/>
                <a:cs typeface="Times New Roman" panose="02020603050405020304" pitchFamily="18" charset="0"/>
              </a:rPr>
              <a:t>«Опасаюсь, что членство может повлиять на карьерные перспективы». </a:t>
            </a:r>
            <a:r>
              <a:rPr lang="ru-RU" sz="2000" b="1" kern="0" dirty="0">
                <a:solidFill>
                  <a:srgbClr val="002060"/>
                </a:solidFill>
                <a:latin typeface="Times New Roman" panose="02020603050405020304" pitchFamily="18" charset="0"/>
                <a:cs typeface="Times New Roman" panose="02020603050405020304" pitchFamily="18" charset="0"/>
              </a:rPr>
              <a:t>Страх дискриминации или предвзятого отношения со стороны руководства.</a:t>
            </a:r>
          </a:p>
        </p:txBody>
      </p:sp>
      <p:sp>
        <p:nvSpPr>
          <p:cNvPr id="9" name="TextBox 8">
            <a:extLst>
              <a:ext uri="{FF2B5EF4-FFF2-40B4-BE49-F238E27FC236}">
                <a16:creationId xmlns:a16="http://schemas.microsoft.com/office/drawing/2014/main" id="{12D0A1B8-A013-B4A7-FC49-2784533361D3}"/>
              </a:ext>
            </a:extLst>
          </p:cNvPr>
          <p:cNvSpPr txBox="1"/>
          <p:nvPr/>
        </p:nvSpPr>
        <p:spPr>
          <a:xfrm>
            <a:off x="454837" y="3942944"/>
            <a:ext cx="11282325" cy="1938992"/>
          </a:xfrm>
          <a:prstGeom prst="rect">
            <a:avLst/>
          </a:prstGeom>
          <a:noFill/>
        </p:spPr>
        <p:txBody>
          <a:bodyPr wrap="square">
            <a:spAutoFit/>
          </a:bodyPr>
          <a:lstStyle/>
          <a:p>
            <a:pPr algn="just">
              <a:buNone/>
            </a:pPr>
            <a:r>
              <a:rPr lang="ru-RU" sz="2000" b="1" kern="0" dirty="0">
                <a:solidFill>
                  <a:srgbClr val="C00000"/>
                </a:solidFill>
                <a:latin typeface="Times New Roman" panose="02020603050405020304" pitchFamily="18" charset="0"/>
                <a:cs typeface="Times New Roman" panose="02020603050405020304" pitchFamily="18" charset="0"/>
              </a:rPr>
              <a:t>Специфические рабочие ситуации</a:t>
            </a:r>
          </a:p>
          <a:p>
            <a:pPr lvl="0" indent="-342900" algn="just">
              <a:buFont typeface="Arial" panose="020B0604020202020204" pitchFamily="34" charset="0"/>
              <a:buChar char="•"/>
            </a:pPr>
            <a:r>
              <a:rPr lang="ru-RU" sz="2000" b="1" i="1" kern="0" dirty="0">
                <a:solidFill>
                  <a:srgbClr val="002060"/>
                </a:solidFill>
                <a:latin typeface="Times New Roman" panose="02020603050405020304" pitchFamily="18" charset="0"/>
                <a:cs typeface="Times New Roman" panose="02020603050405020304" pitchFamily="18" charset="0"/>
              </a:rPr>
              <a:t>«Моя специфика работы не покрывается профсоюзом». </a:t>
            </a:r>
            <a:r>
              <a:rPr lang="ru-RU" sz="2000" b="1" kern="0" dirty="0">
                <a:solidFill>
                  <a:srgbClr val="002060"/>
                </a:solidFill>
                <a:latin typeface="Times New Roman" panose="02020603050405020304" pitchFamily="18" charset="0"/>
                <a:cs typeface="Times New Roman" panose="02020603050405020304" pitchFamily="18" charset="0"/>
              </a:rPr>
              <a:t>Например, дистанционная занятость, проектная работа, самозанятость внутри компании — сотрудник считает, что типовые механизмы защиты ему не подходят.</a:t>
            </a:r>
          </a:p>
          <a:p>
            <a:pPr marL="342900" lvl="0" indent="-342900" algn="just">
              <a:buFont typeface="Arial" panose="020B0604020202020204" pitchFamily="34" charset="0"/>
              <a:buChar char="•"/>
            </a:pPr>
            <a:r>
              <a:rPr lang="ru-RU" sz="2000" b="1" i="1" kern="0" dirty="0">
                <a:solidFill>
                  <a:srgbClr val="002060"/>
                </a:solidFill>
                <a:latin typeface="Times New Roman" panose="02020603050405020304" pitchFamily="18" charset="0"/>
                <a:cs typeface="Times New Roman" panose="02020603050405020304" pitchFamily="18" charset="0"/>
              </a:rPr>
              <a:t>«У меня индивидуальный трудовой договор с особыми условиями». </a:t>
            </a:r>
            <a:r>
              <a:rPr lang="ru-RU" sz="2000" b="1" kern="0" dirty="0">
                <a:solidFill>
                  <a:srgbClr val="002060"/>
                </a:solidFill>
                <a:latin typeface="Times New Roman" panose="02020603050405020304" pitchFamily="18" charset="0"/>
                <a:cs typeface="Times New Roman" panose="02020603050405020304" pitchFamily="18" charset="0"/>
              </a:rPr>
              <a:t>Особые договорённости с работодателем делают стандартные профсоюзные инструменты менее актуальным</a:t>
            </a:r>
            <a:r>
              <a:rPr lang="ru-RU" dirty="0"/>
              <a:t>и.</a:t>
            </a:r>
          </a:p>
        </p:txBody>
      </p:sp>
      <p:sp>
        <p:nvSpPr>
          <p:cNvPr id="11" name="TextBox 10">
            <a:extLst>
              <a:ext uri="{FF2B5EF4-FFF2-40B4-BE49-F238E27FC236}">
                <a16:creationId xmlns:a16="http://schemas.microsoft.com/office/drawing/2014/main" id="{A1C6FC18-2320-34A6-3910-36B9FE9E9601}"/>
              </a:ext>
            </a:extLst>
          </p:cNvPr>
          <p:cNvSpPr txBox="1"/>
          <p:nvPr/>
        </p:nvSpPr>
        <p:spPr>
          <a:xfrm>
            <a:off x="2306156" y="5789858"/>
            <a:ext cx="8578156" cy="706540"/>
          </a:xfrm>
          <a:prstGeom prst="rect">
            <a:avLst/>
          </a:prstGeom>
          <a:noFill/>
        </p:spPr>
        <p:txBody>
          <a:bodyPr wrap="square">
            <a:spAutoFit/>
          </a:bodyPr>
          <a:lstStyle/>
          <a:p>
            <a:pPr algn="just">
              <a:lnSpc>
                <a:spcPct val="107000"/>
              </a:lnSpc>
              <a:spcAft>
                <a:spcPts val="800"/>
              </a:spcAft>
            </a:pPr>
            <a:r>
              <a:rPr lang="ru-RU" sz="4000" b="1" i="1" kern="100" dirty="0">
                <a:solidFill>
                  <a:srgbClr val="FF0000"/>
                </a:solidFill>
                <a:latin typeface="Times New Roman" panose="02020603050405020304" pitchFamily="18" charset="0"/>
                <a:cs typeface="Times New Roman" panose="02020603050405020304" pitchFamily="18" charset="0"/>
              </a:rPr>
              <a:t>70% возражений - типичные </a:t>
            </a:r>
          </a:p>
        </p:txBody>
      </p:sp>
    </p:spTree>
    <p:extLst>
      <p:ext uri="{BB962C8B-B14F-4D97-AF65-F5344CB8AC3E}">
        <p14:creationId xmlns:p14="http://schemas.microsoft.com/office/powerpoint/2010/main" val="1816831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2F5227B-8541-540E-7032-0FFB7E2FAE29}"/>
              </a:ext>
            </a:extLst>
          </p:cNvPr>
          <p:cNvSpPr txBox="1"/>
          <p:nvPr/>
        </p:nvSpPr>
        <p:spPr>
          <a:xfrm>
            <a:off x="535858" y="1125963"/>
            <a:ext cx="10609006" cy="523220"/>
          </a:xfrm>
          <a:prstGeom prst="rect">
            <a:avLst/>
          </a:prstGeom>
          <a:noFill/>
        </p:spPr>
        <p:txBody>
          <a:bodyPr wrap="square">
            <a:spAutoFit/>
          </a:bodyPr>
          <a:lstStyle/>
          <a:p>
            <a:pPr algn="ctr"/>
            <a:r>
              <a:rPr lang="ru-RU" sz="1800" dirty="0">
                <a:effectLst/>
                <a:latin typeface="Calibri" panose="020F0502020204030204" pitchFamily="34" charset="0"/>
                <a:ea typeface="Calibri" panose="020F0502020204030204" pitchFamily="34" charset="0"/>
                <a:cs typeface="Times New Roman" panose="02020603050405020304" pitchFamily="18" charset="0"/>
              </a:rPr>
              <a:t>.</a:t>
            </a:r>
          </a:p>
          <a:p>
            <a:pPr algn="ctr"/>
            <a:endParaRPr lang="ru-RU" sz="1000" b="1" dirty="0">
              <a:solidFill>
                <a:schemeClr val="accent2">
                  <a:lumMod val="50000"/>
                </a:schemeClr>
              </a:solidFill>
            </a:endParaRPr>
          </a:p>
        </p:txBody>
      </p:sp>
      <p:sp>
        <p:nvSpPr>
          <p:cNvPr id="5" name="TextBox 4">
            <a:extLst>
              <a:ext uri="{FF2B5EF4-FFF2-40B4-BE49-F238E27FC236}">
                <a16:creationId xmlns:a16="http://schemas.microsoft.com/office/drawing/2014/main" id="{34128D50-9AD3-2860-D022-D76DD84FF60B}"/>
              </a:ext>
            </a:extLst>
          </p:cNvPr>
          <p:cNvSpPr txBox="1"/>
          <p:nvPr/>
        </p:nvSpPr>
        <p:spPr>
          <a:xfrm>
            <a:off x="221742" y="294966"/>
            <a:ext cx="11601450" cy="1569660"/>
          </a:xfrm>
          <a:prstGeom prst="rect">
            <a:avLst/>
          </a:prstGeom>
          <a:noFill/>
        </p:spPr>
        <p:txBody>
          <a:bodyPr wrap="square">
            <a:spAutoFit/>
          </a:bodyPr>
          <a:lstStyle/>
          <a:p>
            <a:pPr algn="ctr"/>
            <a:r>
              <a:rPr lang="ru-RU" sz="3200" b="1" dirty="0">
                <a:solidFill>
                  <a:srgbClr val="FF0000"/>
                </a:solidFill>
                <a:latin typeface="Times New Roman" panose="02020603050405020304" pitchFamily="18" charset="0"/>
                <a:cs typeface="Times New Roman" panose="02020603050405020304" pitchFamily="18" charset="0"/>
              </a:rPr>
              <a:t>Лидер </a:t>
            </a:r>
            <a:r>
              <a:rPr lang="ru-RU" sz="3200" b="1" dirty="0">
                <a:solidFill>
                  <a:srgbClr val="002060"/>
                </a:solidFill>
                <a:latin typeface="Times New Roman" panose="02020603050405020304" pitchFamily="18" charset="0"/>
                <a:cs typeface="Times New Roman" panose="02020603050405020304" pitchFamily="18" charset="0"/>
              </a:rPr>
              <a:t>(от англ. </a:t>
            </a:r>
            <a:r>
              <a:rPr lang="ru-RU" sz="3200" b="1" dirty="0" err="1">
                <a:solidFill>
                  <a:srgbClr val="002060"/>
                </a:solidFill>
                <a:latin typeface="Times New Roman" panose="02020603050405020304" pitchFamily="18" charset="0"/>
                <a:cs typeface="Times New Roman" panose="02020603050405020304" pitchFamily="18" charset="0"/>
              </a:rPr>
              <a:t>leader</a:t>
            </a:r>
            <a:r>
              <a:rPr lang="ru-RU" sz="3200" b="1" dirty="0">
                <a:solidFill>
                  <a:srgbClr val="002060"/>
                </a:solidFill>
                <a:latin typeface="Times New Roman" panose="02020603050405020304" pitchFamily="18" charset="0"/>
                <a:cs typeface="Times New Roman" panose="02020603050405020304" pitchFamily="18" charset="0"/>
              </a:rPr>
              <a:t> — ведущий, первый, идущий впереди)  </a:t>
            </a:r>
          </a:p>
          <a:p>
            <a:pPr algn="ctr"/>
            <a:r>
              <a:rPr lang="ru-RU" sz="3200" b="1" dirty="0">
                <a:solidFill>
                  <a:srgbClr val="002060"/>
                </a:solidFill>
                <a:latin typeface="Times New Roman" panose="02020603050405020304" pitchFamily="18" charset="0"/>
                <a:cs typeface="Times New Roman" panose="02020603050405020304" pitchFamily="18" charset="0"/>
              </a:rPr>
              <a:t>Большинство определений лидерства включают три компонента: </a:t>
            </a:r>
          </a:p>
        </p:txBody>
      </p:sp>
      <p:sp>
        <p:nvSpPr>
          <p:cNvPr id="7" name="TextBox 6">
            <a:extLst>
              <a:ext uri="{FF2B5EF4-FFF2-40B4-BE49-F238E27FC236}">
                <a16:creationId xmlns:a16="http://schemas.microsoft.com/office/drawing/2014/main" id="{D0A7F836-2137-10B0-276E-8E2E99D5D24F}"/>
              </a:ext>
            </a:extLst>
          </p:cNvPr>
          <p:cNvSpPr txBox="1"/>
          <p:nvPr/>
        </p:nvSpPr>
        <p:spPr>
          <a:xfrm>
            <a:off x="459486" y="1905190"/>
            <a:ext cx="11363706" cy="1077218"/>
          </a:xfrm>
          <a:prstGeom prst="rect">
            <a:avLst/>
          </a:prstGeom>
          <a:noFill/>
        </p:spPr>
        <p:txBody>
          <a:bodyPr wrap="square">
            <a:spAutoFit/>
          </a:bodyPr>
          <a:lstStyle/>
          <a:p>
            <a:pPr algn="just"/>
            <a:r>
              <a:rPr lang="ru-RU" sz="3200" b="1" dirty="0">
                <a:solidFill>
                  <a:srgbClr val="002060"/>
                </a:solidFill>
                <a:latin typeface="Times New Roman" panose="02020603050405020304" pitchFamily="18" charset="0"/>
                <a:cs typeface="Times New Roman" panose="02020603050405020304" pitchFamily="18" charset="0"/>
              </a:rPr>
              <a:t>Во-первых, лидеры - это люди, которые </a:t>
            </a:r>
            <a:r>
              <a:rPr lang="ru-RU" sz="3200" b="1" dirty="0">
                <a:solidFill>
                  <a:srgbClr val="C00000"/>
                </a:solidFill>
                <a:latin typeface="Times New Roman" panose="02020603050405020304" pitchFamily="18" charset="0"/>
                <a:cs typeface="Times New Roman" panose="02020603050405020304" pitchFamily="18" charset="0"/>
              </a:rPr>
              <a:t>влияют </a:t>
            </a:r>
            <a:r>
              <a:rPr lang="ru-RU" sz="3200" b="1" dirty="0">
                <a:solidFill>
                  <a:srgbClr val="002060"/>
                </a:solidFill>
                <a:latin typeface="Times New Roman" panose="02020603050405020304" pitchFamily="18" charset="0"/>
                <a:cs typeface="Times New Roman" panose="02020603050405020304" pitchFamily="18" charset="0"/>
              </a:rPr>
              <a:t>на поведение других.</a:t>
            </a:r>
          </a:p>
        </p:txBody>
      </p:sp>
      <p:sp>
        <p:nvSpPr>
          <p:cNvPr id="9" name="TextBox 8">
            <a:extLst>
              <a:ext uri="{FF2B5EF4-FFF2-40B4-BE49-F238E27FC236}">
                <a16:creationId xmlns:a16="http://schemas.microsoft.com/office/drawing/2014/main" id="{4799D586-6D9F-5C62-D752-3D1658A946A4}"/>
              </a:ext>
            </a:extLst>
          </p:cNvPr>
          <p:cNvSpPr txBox="1"/>
          <p:nvPr/>
        </p:nvSpPr>
        <p:spPr>
          <a:xfrm>
            <a:off x="459486" y="2923451"/>
            <a:ext cx="10922348" cy="584775"/>
          </a:xfrm>
          <a:prstGeom prst="rect">
            <a:avLst/>
          </a:prstGeom>
          <a:noFill/>
        </p:spPr>
        <p:txBody>
          <a:bodyPr wrap="square">
            <a:spAutoFit/>
          </a:bodyPr>
          <a:lstStyle/>
          <a:p>
            <a:pPr algn="just"/>
            <a:r>
              <a:rPr lang="ru-RU" sz="3200" b="1" dirty="0">
                <a:solidFill>
                  <a:srgbClr val="002060"/>
                </a:solidFill>
                <a:latin typeface="Times New Roman" panose="02020603050405020304" pitchFamily="18" charset="0"/>
                <a:cs typeface="Times New Roman" panose="02020603050405020304" pitchFamily="18" charset="0"/>
              </a:rPr>
              <a:t>Во-вторых, лидерство предполагает наличие </a:t>
            </a:r>
            <a:r>
              <a:rPr lang="ru-RU" sz="3200" b="1" dirty="0">
                <a:solidFill>
                  <a:srgbClr val="C00000"/>
                </a:solidFill>
                <a:latin typeface="Times New Roman" panose="02020603050405020304" pitchFamily="18" charset="0"/>
                <a:cs typeface="Times New Roman" panose="02020603050405020304" pitchFamily="18" charset="0"/>
              </a:rPr>
              <a:t>группы</a:t>
            </a:r>
            <a:r>
              <a:rPr lang="ru-RU" sz="3200" b="1" dirty="0">
                <a:solidFill>
                  <a:srgbClr val="002060"/>
                </a:solidFill>
                <a:latin typeface="Times New Roman" panose="02020603050405020304" pitchFamily="18" charset="0"/>
                <a:cs typeface="Times New Roman" panose="02020603050405020304" pitchFamily="18" charset="0"/>
              </a:rPr>
              <a:t>. </a:t>
            </a:r>
          </a:p>
        </p:txBody>
      </p:sp>
      <p:sp>
        <p:nvSpPr>
          <p:cNvPr id="11" name="TextBox 10">
            <a:extLst>
              <a:ext uri="{FF2B5EF4-FFF2-40B4-BE49-F238E27FC236}">
                <a16:creationId xmlns:a16="http://schemas.microsoft.com/office/drawing/2014/main" id="{D717F1AE-B370-6581-7D0A-01F52C14F703}"/>
              </a:ext>
            </a:extLst>
          </p:cNvPr>
          <p:cNvSpPr txBox="1"/>
          <p:nvPr/>
        </p:nvSpPr>
        <p:spPr>
          <a:xfrm>
            <a:off x="459486" y="3505628"/>
            <a:ext cx="11329576" cy="1077218"/>
          </a:xfrm>
          <a:prstGeom prst="rect">
            <a:avLst/>
          </a:prstGeom>
          <a:noFill/>
        </p:spPr>
        <p:txBody>
          <a:bodyPr wrap="square">
            <a:spAutoFit/>
          </a:bodyPr>
          <a:lstStyle/>
          <a:p>
            <a:pPr algn="just"/>
            <a:r>
              <a:rPr lang="ru-RU" sz="3200" b="1" dirty="0">
                <a:solidFill>
                  <a:srgbClr val="002060"/>
                </a:solidFill>
                <a:latin typeface="Times New Roman" panose="02020603050405020304" pitchFamily="18" charset="0"/>
                <a:cs typeface="Times New Roman" panose="02020603050405020304" pitchFamily="18" charset="0"/>
              </a:rPr>
              <a:t>В-третьих, лидерство предполагает наличие  групповой </a:t>
            </a:r>
            <a:r>
              <a:rPr lang="ru-RU" sz="3200" b="1" dirty="0">
                <a:solidFill>
                  <a:srgbClr val="C00000"/>
                </a:solidFill>
                <a:latin typeface="Times New Roman" panose="02020603050405020304" pitchFamily="18" charset="0"/>
                <a:cs typeface="Times New Roman" panose="02020603050405020304" pitchFamily="18" charset="0"/>
              </a:rPr>
              <a:t>цели</a:t>
            </a:r>
            <a:r>
              <a:rPr lang="ru-RU" sz="3200" b="1" dirty="0">
                <a:solidFill>
                  <a:srgbClr val="002060"/>
                </a:solidFill>
                <a:latin typeface="Times New Roman" panose="02020603050405020304" pitchFamily="18" charset="0"/>
                <a:cs typeface="Times New Roman" panose="02020603050405020304" pitchFamily="18" charset="0"/>
              </a:rPr>
              <a:t>, которая должна быть достигнута. </a:t>
            </a:r>
          </a:p>
        </p:txBody>
      </p:sp>
      <p:sp>
        <p:nvSpPr>
          <p:cNvPr id="13" name="TextBox 12">
            <a:extLst>
              <a:ext uri="{FF2B5EF4-FFF2-40B4-BE49-F238E27FC236}">
                <a16:creationId xmlns:a16="http://schemas.microsoft.com/office/drawing/2014/main" id="{3FBDE468-9587-944D-5F75-5690DF1EF723}"/>
              </a:ext>
            </a:extLst>
          </p:cNvPr>
          <p:cNvSpPr txBox="1"/>
          <p:nvPr/>
        </p:nvSpPr>
        <p:spPr>
          <a:xfrm>
            <a:off x="459486" y="4857166"/>
            <a:ext cx="11125962" cy="1569660"/>
          </a:xfrm>
          <a:prstGeom prst="rect">
            <a:avLst/>
          </a:prstGeom>
          <a:noFill/>
        </p:spPr>
        <p:txBody>
          <a:bodyPr wrap="square">
            <a:spAutoFit/>
          </a:bodyPr>
          <a:lstStyle/>
          <a:p>
            <a:pPr algn="ctr"/>
            <a:r>
              <a:rPr lang="ru-RU" sz="3200" b="1" dirty="0">
                <a:solidFill>
                  <a:srgbClr val="002060"/>
                </a:solidFill>
                <a:latin typeface="Times New Roman" panose="02020603050405020304" pitchFamily="18" charset="0"/>
                <a:cs typeface="Times New Roman" panose="02020603050405020304" pitchFamily="18" charset="0"/>
              </a:rPr>
              <a:t>Таким образом, </a:t>
            </a:r>
            <a:r>
              <a:rPr lang="ru-RU" sz="3200" b="1" dirty="0">
                <a:solidFill>
                  <a:srgbClr val="C00000"/>
                </a:solidFill>
                <a:latin typeface="Times New Roman" panose="02020603050405020304" pitchFamily="18" charset="0"/>
                <a:cs typeface="Times New Roman" panose="02020603050405020304" pitchFamily="18" charset="0"/>
              </a:rPr>
              <a:t>лидерство</a:t>
            </a:r>
            <a:r>
              <a:rPr lang="ru-RU" sz="3200" b="1" dirty="0">
                <a:solidFill>
                  <a:srgbClr val="002060"/>
                </a:solidFill>
                <a:latin typeface="Times New Roman" panose="02020603050405020304" pitchFamily="18" charset="0"/>
                <a:cs typeface="Times New Roman" panose="02020603050405020304" pitchFamily="18" charset="0"/>
              </a:rPr>
              <a:t> -  это процесс, при котором человек </a:t>
            </a:r>
            <a:r>
              <a:rPr lang="ru-RU" sz="3200" b="1" dirty="0">
                <a:solidFill>
                  <a:srgbClr val="C00000"/>
                </a:solidFill>
                <a:latin typeface="Times New Roman" panose="02020603050405020304" pitchFamily="18" charset="0"/>
                <a:cs typeface="Times New Roman" panose="02020603050405020304" pitchFamily="18" charset="0"/>
              </a:rPr>
              <a:t>влияет</a:t>
            </a:r>
            <a:r>
              <a:rPr lang="ru-RU" sz="3200" b="1" dirty="0">
                <a:solidFill>
                  <a:srgbClr val="002060"/>
                </a:solidFill>
                <a:latin typeface="Times New Roman" panose="02020603050405020304" pitchFamily="18" charset="0"/>
                <a:cs typeface="Times New Roman" panose="02020603050405020304" pitchFamily="18" charset="0"/>
              </a:rPr>
              <a:t> на других </a:t>
            </a:r>
            <a:r>
              <a:rPr lang="ru-RU" sz="3200" b="1" dirty="0">
                <a:solidFill>
                  <a:srgbClr val="C00000"/>
                </a:solidFill>
                <a:latin typeface="Times New Roman" panose="02020603050405020304" pitchFamily="18" charset="0"/>
                <a:cs typeface="Times New Roman" panose="02020603050405020304" pitchFamily="18" charset="0"/>
              </a:rPr>
              <a:t>членов группы </a:t>
            </a:r>
            <a:r>
              <a:rPr lang="ru-RU" sz="3200" b="1" dirty="0">
                <a:solidFill>
                  <a:srgbClr val="002060"/>
                </a:solidFill>
                <a:latin typeface="Times New Roman" panose="02020603050405020304" pitchFamily="18" charset="0"/>
                <a:cs typeface="Times New Roman" panose="02020603050405020304" pitchFamily="18" charset="0"/>
              </a:rPr>
              <a:t>ради достижения </a:t>
            </a:r>
            <a:r>
              <a:rPr lang="ru-RU" sz="3200" b="1" dirty="0">
                <a:solidFill>
                  <a:srgbClr val="C00000"/>
                </a:solidFill>
                <a:latin typeface="Times New Roman" panose="02020603050405020304" pitchFamily="18" charset="0"/>
                <a:cs typeface="Times New Roman" panose="02020603050405020304" pitchFamily="18" charset="0"/>
              </a:rPr>
              <a:t>целей</a:t>
            </a:r>
            <a:r>
              <a:rPr lang="ru-RU" sz="3200" b="1" dirty="0">
                <a:solidFill>
                  <a:srgbClr val="002060"/>
                </a:solidFill>
                <a:latin typeface="Times New Roman" panose="02020603050405020304" pitchFamily="18" charset="0"/>
                <a:cs typeface="Times New Roman" panose="02020603050405020304" pitchFamily="18" charset="0"/>
              </a:rPr>
              <a:t> группы или организации.</a:t>
            </a:r>
          </a:p>
        </p:txBody>
      </p:sp>
    </p:spTree>
    <p:extLst>
      <p:ext uri="{BB962C8B-B14F-4D97-AF65-F5344CB8AC3E}">
        <p14:creationId xmlns:p14="http://schemas.microsoft.com/office/powerpoint/2010/main" val="141037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C7828C38-4CC2-64B2-9030-F635E409DCD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FC4658D-5808-012D-91F3-0786864E0EAD}"/>
              </a:ext>
            </a:extLst>
          </p:cNvPr>
          <p:cNvSpPr txBox="1"/>
          <p:nvPr/>
        </p:nvSpPr>
        <p:spPr>
          <a:xfrm>
            <a:off x="535858" y="1125963"/>
            <a:ext cx="10609006" cy="707886"/>
          </a:xfrm>
          <a:prstGeom prst="rect">
            <a:avLst/>
          </a:prstGeom>
          <a:noFill/>
        </p:spPr>
        <p:txBody>
          <a:bodyPr wrap="square">
            <a:spAutoFit/>
          </a:bodyPr>
          <a:lstStyle/>
          <a:p>
            <a:pPr algn="ctr"/>
            <a:r>
              <a:rPr lang="ru-RU" sz="4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Возражения бывают</a:t>
            </a:r>
          </a:p>
        </p:txBody>
      </p:sp>
      <p:pic>
        <p:nvPicPr>
          <p:cNvPr id="5" name="Рисунок 4">
            <a:extLst>
              <a:ext uri="{FF2B5EF4-FFF2-40B4-BE49-F238E27FC236}">
                <a16:creationId xmlns:a16="http://schemas.microsoft.com/office/drawing/2014/main" id="{9328C30A-B202-9FD4-3676-9A322A4157F1}"/>
              </a:ext>
            </a:extLst>
          </p:cNvPr>
          <p:cNvPicPr>
            <a:picLocks noChangeAspect="1"/>
          </p:cNvPicPr>
          <p:nvPr/>
        </p:nvPicPr>
        <p:blipFill>
          <a:blip r:embed="rId2"/>
          <a:stretch>
            <a:fillRect/>
          </a:stretch>
        </p:blipFill>
        <p:spPr>
          <a:xfrm>
            <a:off x="1024128" y="2625579"/>
            <a:ext cx="9723963" cy="1184421"/>
          </a:xfrm>
          <a:prstGeom prst="rect">
            <a:avLst/>
          </a:prstGeom>
        </p:spPr>
      </p:pic>
      <p:pic>
        <p:nvPicPr>
          <p:cNvPr id="6" name="Рисунок 5">
            <a:extLst>
              <a:ext uri="{FF2B5EF4-FFF2-40B4-BE49-F238E27FC236}">
                <a16:creationId xmlns:a16="http://schemas.microsoft.com/office/drawing/2014/main" id="{E921CE7D-09B7-FF79-B860-C50463546377}"/>
              </a:ext>
            </a:extLst>
          </p:cNvPr>
          <p:cNvPicPr>
            <a:picLocks noChangeAspect="1"/>
          </p:cNvPicPr>
          <p:nvPr/>
        </p:nvPicPr>
        <p:blipFill>
          <a:blip r:embed="rId2"/>
          <a:stretch>
            <a:fillRect/>
          </a:stretch>
        </p:blipFill>
        <p:spPr>
          <a:xfrm>
            <a:off x="798331" y="2994911"/>
            <a:ext cx="9723963" cy="1725168"/>
          </a:xfrm>
          <a:prstGeom prst="rect">
            <a:avLst/>
          </a:prstGeom>
        </p:spPr>
      </p:pic>
      <p:sp>
        <p:nvSpPr>
          <p:cNvPr id="12" name="TextBox 11">
            <a:extLst>
              <a:ext uri="{FF2B5EF4-FFF2-40B4-BE49-F238E27FC236}">
                <a16:creationId xmlns:a16="http://schemas.microsoft.com/office/drawing/2014/main" id="{44C87B79-0DF8-4837-5B27-AB7CEB181F87}"/>
              </a:ext>
            </a:extLst>
          </p:cNvPr>
          <p:cNvSpPr txBox="1"/>
          <p:nvPr/>
        </p:nvSpPr>
        <p:spPr>
          <a:xfrm>
            <a:off x="1830999" y="2231054"/>
            <a:ext cx="6099242" cy="706540"/>
          </a:xfrm>
          <a:prstGeom prst="rect">
            <a:avLst/>
          </a:prstGeom>
          <a:noFill/>
        </p:spPr>
        <p:txBody>
          <a:bodyPr wrap="square">
            <a:spAutoFit/>
          </a:bodyPr>
          <a:lstStyle/>
          <a:p>
            <a:pPr marL="342900" indent="-342900" algn="just" defTabSz="914400">
              <a:lnSpc>
                <a:spcPct val="107000"/>
              </a:lnSpc>
              <a:spcAft>
                <a:spcPts val="800"/>
              </a:spcAft>
              <a:buFont typeface="Arial" panose="020B0604020202020204" pitchFamily="34" charset="0"/>
              <a:buChar char="•"/>
            </a:pPr>
            <a:r>
              <a:rPr lang="ru-RU" sz="4000" b="1" dirty="0" err="1">
                <a:solidFill>
                  <a:srgbClr val="002060"/>
                </a:solidFill>
                <a:latin typeface="Times New Roman" panose="02020603050405020304" pitchFamily="18" charset="0"/>
                <a:cs typeface="Times New Roman" panose="02020603050405020304" pitchFamily="18" charset="0"/>
              </a:rPr>
              <a:t>Истиные</a:t>
            </a:r>
            <a:r>
              <a:rPr lang="ru-RU" sz="3200" b="1" dirty="0">
                <a:solidFill>
                  <a:srgbClr val="002060"/>
                </a:solidFill>
                <a:latin typeface="Times New Roman" panose="02020603050405020304" pitchFamily="18" charset="0"/>
                <a:cs typeface="Times New Roman" panose="02020603050405020304" pitchFamily="18" charset="0"/>
              </a:rPr>
              <a:t> </a:t>
            </a:r>
          </a:p>
        </p:txBody>
      </p:sp>
      <p:sp>
        <p:nvSpPr>
          <p:cNvPr id="14" name="TextBox 13">
            <a:extLst>
              <a:ext uri="{FF2B5EF4-FFF2-40B4-BE49-F238E27FC236}">
                <a16:creationId xmlns:a16="http://schemas.microsoft.com/office/drawing/2014/main" id="{07B44B5F-B492-F7C0-F18E-0F5C3D63FF06}"/>
              </a:ext>
            </a:extLst>
          </p:cNvPr>
          <p:cNvSpPr txBox="1"/>
          <p:nvPr/>
        </p:nvSpPr>
        <p:spPr>
          <a:xfrm>
            <a:off x="1830999" y="3297819"/>
            <a:ext cx="6099242" cy="706540"/>
          </a:xfrm>
          <a:prstGeom prst="rect">
            <a:avLst/>
          </a:prstGeom>
          <a:noFill/>
        </p:spPr>
        <p:txBody>
          <a:bodyPr wrap="square">
            <a:spAutoFit/>
          </a:bodyPr>
          <a:lstStyle/>
          <a:p>
            <a:pPr marL="342900" indent="-342900" algn="just" defTabSz="914400">
              <a:lnSpc>
                <a:spcPct val="107000"/>
              </a:lnSpc>
              <a:spcAft>
                <a:spcPts val="800"/>
              </a:spcAft>
              <a:buFont typeface="Arial" panose="020B0604020202020204" pitchFamily="34" charset="0"/>
              <a:buChar char="•"/>
            </a:pPr>
            <a:r>
              <a:rPr lang="ru-RU" sz="4000" b="1" dirty="0">
                <a:solidFill>
                  <a:srgbClr val="002060"/>
                </a:solidFill>
                <a:latin typeface="Times New Roman" panose="02020603050405020304" pitchFamily="18" charset="0"/>
                <a:cs typeface="Times New Roman" panose="02020603050405020304" pitchFamily="18" charset="0"/>
              </a:rPr>
              <a:t>Ложные</a:t>
            </a:r>
          </a:p>
        </p:txBody>
      </p:sp>
      <p:sp>
        <p:nvSpPr>
          <p:cNvPr id="16" name="TextBox 15">
            <a:extLst>
              <a:ext uri="{FF2B5EF4-FFF2-40B4-BE49-F238E27FC236}">
                <a16:creationId xmlns:a16="http://schemas.microsoft.com/office/drawing/2014/main" id="{C900271F-305C-3424-D096-6536A463267E}"/>
              </a:ext>
            </a:extLst>
          </p:cNvPr>
          <p:cNvSpPr txBox="1"/>
          <p:nvPr/>
        </p:nvSpPr>
        <p:spPr>
          <a:xfrm>
            <a:off x="1830999" y="4366136"/>
            <a:ext cx="6099242" cy="707886"/>
          </a:xfrm>
          <a:prstGeom prst="rect">
            <a:avLst/>
          </a:prstGeom>
          <a:noFill/>
        </p:spPr>
        <p:txBody>
          <a:bodyPr wrap="square">
            <a:spAutoFit/>
          </a:bodyPr>
          <a:lstStyle/>
          <a:p>
            <a:pPr marL="457200" indent="-457200">
              <a:buFont typeface="Arial" panose="020B0604020202020204" pitchFamily="34" charset="0"/>
              <a:buChar char="•"/>
            </a:pPr>
            <a:r>
              <a:rPr lang="ru-RU" sz="4000" b="1" dirty="0">
                <a:solidFill>
                  <a:srgbClr val="002060"/>
                </a:solidFill>
                <a:latin typeface="Times New Roman" panose="02020603050405020304" pitchFamily="18" charset="0"/>
                <a:cs typeface="Times New Roman" panose="02020603050405020304" pitchFamily="18" charset="0"/>
              </a:rPr>
              <a:t>Отговорки</a:t>
            </a:r>
          </a:p>
        </p:txBody>
      </p:sp>
    </p:spTree>
    <p:extLst>
      <p:ext uri="{BB962C8B-B14F-4D97-AF65-F5344CB8AC3E}">
        <p14:creationId xmlns:p14="http://schemas.microsoft.com/office/powerpoint/2010/main" val="3846963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P spid="14" grpId="0"/>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8FB3357B-26E9-BF25-EFC6-95AC2DEEE8E3}"/>
            </a:ext>
          </a:extLst>
        </p:cNvPr>
        <p:cNvGrpSpPr/>
        <p:nvPr/>
      </p:nvGrpSpPr>
      <p:grpSpPr>
        <a:xfrm>
          <a:off x="0" y="0"/>
          <a:ext cx="0" cy="0"/>
          <a:chOff x="0" y="0"/>
          <a:chExt cx="0" cy="0"/>
        </a:xfrm>
      </p:grpSpPr>
      <p:pic>
        <p:nvPicPr>
          <p:cNvPr id="5" name="Рисунок 4">
            <a:extLst>
              <a:ext uri="{FF2B5EF4-FFF2-40B4-BE49-F238E27FC236}">
                <a16:creationId xmlns:a16="http://schemas.microsoft.com/office/drawing/2014/main" id="{0D3FC909-75AA-7543-C262-B1DB687DF2E6}"/>
              </a:ext>
            </a:extLst>
          </p:cNvPr>
          <p:cNvPicPr>
            <a:picLocks noChangeAspect="1"/>
          </p:cNvPicPr>
          <p:nvPr/>
        </p:nvPicPr>
        <p:blipFill>
          <a:blip r:embed="rId2"/>
          <a:stretch>
            <a:fillRect/>
          </a:stretch>
        </p:blipFill>
        <p:spPr>
          <a:xfrm>
            <a:off x="1873213" y="2860877"/>
            <a:ext cx="9723963" cy="1184421"/>
          </a:xfrm>
          <a:prstGeom prst="rect">
            <a:avLst/>
          </a:prstGeom>
          <a:noFill/>
        </p:spPr>
      </p:pic>
      <p:pic>
        <p:nvPicPr>
          <p:cNvPr id="6" name="Рисунок 5">
            <a:extLst>
              <a:ext uri="{FF2B5EF4-FFF2-40B4-BE49-F238E27FC236}">
                <a16:creationId xmlns:a16="http://schemas.microsoft.com/office/drawing/2014/main" id="{BD814349-4B15-0A3D-B475-1EC420FA067D}"/>
              </a:ext>
            </a:extLst>
          </p:cNvPr>
          <p:cNvPicPr>
            <a:picLocks noChangeAspect="1"/>
          </p:cNvPicPr>
          <p:nvPr/>
        </p:nvPicPr>
        <p:blipFill>
          <a:blip r:embed="rId2"/>
          <a:stretch>
            <a:fillRect/>
          </a:stretch>
        </p:blipFill>
        <p:spPr>
          <a:xfrm>
            <a:off x="798331" y="3360227"/>
            <a:ext cx="9723963" cy="1725168"/>
          </a:xfrm>
          <a:prstGeom prst="rect">
            <a:avLst/>
          </a:prstGeom>
        </p:spPr>
      </p:pic>
      <p:sp>
        <p:nvSpPr>
          <p:cNvPr id="3" name="TextBox 2">
            <a:extLst>
              <a:ext uri="{FF2B5EF4-FFF2-40B4-BE49-F238E27FC236}">
                <a16:creationId xmlns:a16="http://schemas.microsoft.com/office/drawing/2014/main" id="{25AA2828-75AB-18E9-C43B-F046759BD4E4}"/>
              </a:ext>
            </a:extLst>
          </p:cNvPr>
          <p:cNvSpPr txBox="1"/>
          <p:nvPr/>
        </p:nvSpPr>
        <p:spPr>
          <a:xfrm>
            <a:off x="3262651" y="1796255"/>
            <a:ext cx="6096000" cy="849784"/>
          </a:xfrm>
          <a:prstGeom prst="rect">
            <a:avLst/>
          </a:prstGeom>
          <a:noFill/>
        </p:spPr>
        <p:txBody>
          <a:bodyPr wrap="square">
            <a:spAutoFit/>
          </a:bodyPr>
          <a:lstStyle/>
          <a:p>
            <a:pPr algn="just">
              <a:lnSpc>
                <a:spcPct val="107000"/>
              </a:lnSpc>
              <a:spcAft>
                <a:spcPts val="800"/>
              </a:spcAft>
              <a:buNone/>
            </a:pPr>
            <a:r>
              <a:rPr lang="ru-RU" sz="4800" b="1" kern="100" dirty="0">
                <a:solidFill>
                  <a:srgbClr val="002060"/>
                </a:solidFill>
                <a:effectLst/>
                <a:latin typeface="Times New Roman" panose="02020603050405020304" pitchFamily="18" charset="0"/>
                <a:ea typeface="Aptos" panose="020B0004020202020204" pitchFamily="34" charset="0"/>
                <a:cs typeface="Times New Roman" panose="02020603050405020304" pitchFamily="18" charset="0"/>
              </a:rPr>
              <a:t>Возражение ≠ СПОР   </a:t>
            </a:r>
            <a:endParaRPr lang="ru-RU" sz="4800" b="1"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C07575D3-489C-6F9F-2D25-9C0E12039248}"/>
              </a:ext>
            </a:extLst>
          </p:cNvPr>
          <p:cNvSpPr txBox="1"/>
          <p:nvPr/>
        </p:nvSpPr>
        <p:spPr>
          <a:xfrm>
            <a:off x="2492258" y="3616271"/>
            <a:ext cx="9304182" cy="829394"/>
          </a:xfrm>
          <a:prstGeom prst="rect">
            <a:avLst/>
          </a:prstGeom>
          <a:noFill/>
        </p:spPr>
        <p:txBody>
          <a:bodyPr wrap="square">
            <a:spAutoFit/>
          </a:bodyPr>
          <a:lstStyle/>
          <a:p>
            <a:pPr algn="just">
              <a:lnSpc>
                <a:spcPct val="107000"/>
              </a:lnSpc>
              <a:spcAft>
                <a:spcPts val="800"/>
              </a:spcAft>
            </a:pPr>
            <a:r>
              <a:rPr lang="ru-RU" sz="4800" b="1" kern="100" dirty="0">
                <a:solidFill>
                  <a:srgbClr val="FF0000"/>
                </a:solidFill>
                <a:latin typeface="Times New Roman" panose="02020603050405020304" pitchFamily="18" charset="0"/>
                <a:cs typeface="Times New Roman" panose="02020603050405020304" pitchFamily="18" charset="0"/>
              </a:rPr>
              <a:t>Возражение = ПОДСКАЗКА</a:t>
            </a:r>
          </a:p>
        </p:txBody>
      </p:sp>
    </p:spTree>
    <p:extLst>
      <p:ext uri="{BB962C8B-B14F-4D97-AF65-F5344CB8AC3E}">
        <p14:creationId xmlns:p14="http://schemas.microsoft.com/office/powerpoint/2010/main" val="3634583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2F5227B-8541-540E-7032-0FFB7E2FAE29}"/>
              </a:ext>
            </a:extLst>
          </p:cNvPr>
          <p:cNvSpPr txBox="1"/>
          <p:nvPr/>
        </p:nvSpPr>
        <p:spPr>
          <a:xfrm>
            <a:off x="535858" y="1125963"/>
            <a:ext cx="10609006" cy="523220"/>
          </a:xfrm>
          <a:prstGeom prst="rect">
            <a:avLst/>
          </a:prstGeom>
          <a:noFill/>
        </p:spPr>
        <p:txBody>
          <a:bodyPr wrap="square">
            <a:spAutoFit/>
          </a:bodyPr>
          <a:lstStyle/>
          <a:p>
            <a:pPr algn="ctr"/>
            <a:r>
              <a:rPr lang="ru-RU" sz="1800" dirty="0">
                <a:effectLst/>
                <a:latin typeface="Calibri" panose="020F0502020204030204" pitchFamily="34" charset="0"/>
                <a:ea typeface="Calibri" panose="020F0502020204030204" pitchFamily="34" charset="0"/>
                <a:cs typeface="Times New Roman" panose="02020603050405020304" pitchFamily="18" charset="0"/>
              </a:rPr>
              <a:t>.</a:t>
            </a:r>
          </a:p>
          <a:p>
            <a:pPr algn="ctr"/>
            <a:endParaRPr lang="ru-RU" sz="1000" b="1" dirty="0">
              <a:solidFill>
                <a:schemeClr val="accent2">
                  <a:lumMod val="50000"/>
                </a:schemeClr>
              </a:solidFill>
            </a:endParaRPr>
          </a:p>
        </p:txBody>
      </p:sp>
      <p:sp>
        <p:nvSpPr>
          <p:cNvPr id="5" name="TextBox 4">
            <a:extLst>
              <a:ext uri="{FF2B5EF4-FFF2-40B4-BE49-F238E27FC236}">
                <a16:creationId xmlns:a16="http://schemas.microsoft.com/office/drawing/2014/main" id="{B2ACD49F-E6D1-0E23-578A-4A8A76745652}"/>
              </a:ext>
            </a:extLst>
          </p:cNvPr>
          <p:cNvSpPr txBox="1"/>
          <p:nvPr/>
        </p:nvSpPr>
        <p:spPr>
          <a:xfrm>
            <a:off x="807166" y="533400"/>
            <a:ext cx="10848976" cy="5932778"/>
          </a:xfrm>
          <a:prstGeom prst="rect">
            <a:avLst/>
          </a:prstGeom>
          <a:noFill/>
        </p:spPr>
        <p:txBody>
          <a:bodyPr wrap="square">
            <a:spAutoFit/>
          </a:bodyPr>
          <a:lstStyle/>
          <a:p>
            <a:pPr indent="270510" algn="ctr">
              <a:lnSpc>
                <a:spcPct val="107000"/>
              </a:lnSpc>
              <a:spcAft>
                <a:spcPts val="800"/>
              </a:spcAft>
            </a:pPr>
            <a:r>
              <a:rPr lang="ru-RU" sz="4400" b="1" dirty="0">
                <a:solidFill>
                  <a:srgbClr val="C00000"/>
                </a:solidFill>
                <a:latin typeface="Times New Roman" panose="02020603050405020304" pitchFamily="18" charset="0"/>
                <a:cs typeface="Times New Roman" panose="02020603050405020304" pitchFamily="18" charset="0"/>
              </a:rPr>
              <a:t>Этапы вовлечения в профсоюз</a:t>
            </a:r>
          </a:p>
          <a:p>
            <a:pPr lvl="0" indent="270510">
              <a:lnSpc>
                <a:spcPct val="107000"/>
              </a:lnSpc>
              <a:buFont typeface="+mj-lt"/>
              <a:buAutoNum type="arabicPeriod"/>
            </a:pPr>
            <a:r>
              <a:rPr lang="ru-RU" sz="3600" b="1" kern="0" dirty="0">
                <a:solidFill>
                  <a:srgbClr val="002060"/>
                </a:solidFill>
                <a:latin typeface="Times New Roman" panose="02020603050405020304" pitchFamily="18" charset="0"/>
                <a:cs typeface="Times New Roman" panose="02020603050405020304" pitchFamily="18" charset="0"/>
              </a:rPr>
              <a:t> Начало общения</a:t>
            </a:r>
          </a:p>
          <a:p>
            <a:pPr lvl="0" indent="270510">
              <a:lnSpc>
                <a:spcPct val="107000"/>
              </a:lnSpc>
              <a:buFont typeface="+mj-lt"/>
              <a:buAutoNum type="arabicPeriod"/>
            </a:pPr>
            <a:endParaRPr lang="ru-RU" sz="1000" b="1" kern="0" dirty="0">
              <a:solidFill>
                <a:srgbClr val="002060"/>
              </a:solidFill>
              <a:latin typeface="Times New Roman" panose="02020603050405020304" pitchFamily="18" charset="0"/>
              <a:cs typeface="Times New Roman" panose="02020603050405020304" pitchFamily="18" charset="0"/>
            </a:endParaRPr>
          </a:p>
          <a:p>
            <a:pPr lvl="0" indent="270510">
              <a:lnSpc>
                <a:spcPct val="107000"/>
              </a:lnSpc>
              <a:buFont typeface="+mj-lt"/>
              <a:buAutoNum type="arabicPeriod"/>
            </a:pPr>
            <a:endParaRPr lang="ru-RU" sz="800" b="1" kern="0" dirty="0">
              <a:solidFill>
                <a:srgbClr val="002060"/>
              </a:solidFill>
              <a:latin typeface="Times New Roman" panose="02020603050405020304" pitchFamily="18" charset="0"/>
              <a:cs typeface="Times New Roman" panose="02020603050405020304" pitchFamily="18" charset="0"/>
            </a:endParaRPr>
          </a:p>
          <a:p>
            <a:pPr marL="342900" lvl="0" indent="-342900">
              <a:buFont typeface="+mj-lt"/>
              <a:buAutoNum type="arabicPeriod"/>
            </a:pPr>
            <a:r>
              <a:rPr lang="ru-RU" sz="3600" b="1" kern="0" dirty="0">
                <a:solidFill>
                  <a:srgbClr val="002060"/>
                </a:solidFill>
                <a:latin typeface="Times New Roman" panose="02020603050405020304" pitchFamily="18" charset="0"/>
                <a:cs typeface="Times New Roman" panose="02020603050405020304" pitchFamily="18" charset="0"/>
              </a:rPr>
              <a:t> Сбор информации</a:t>
            </a:r>
          </a:p>
          <a:p>
            <a:pPr marL="342900" lvl="0" indent="-342900">
              <a:buFont typeface="+mj-lt"/>
              <a:buAutoNum type="arabicPeriod"/>
            </a:pPr>
            <a:endParaRPr lang="ru-RU" sz="1000" b="1" kern="0" dirty="0">
              <a:solidFill>
                <a:srgbClr val="002060"/>
              </a:solidFill>
              <a:latin typeface="Times New Roman" panose="02020603050405020304" pitchFamily="18" charset="0"/>
              <a:cs typeface="Times New Roman" panose="02020603050405020304" pitchFamily="18" charset="0"/>
            </a:endParaRPr>
          </a:p>
          <a:p>
            <a:pPr marL="342900" lvl="0" indent="-342900">
              <a:buFont typeface="+mj-lt"/>
              <a:buAutoNum type="arabicPeriod"/>
            </a:pPr>
            <a:endParaRPr lang="ru-RU" sz="800" b="1" kern="0" dirty="0">
              <a:solidFill>
                <a:srgbClr val="002060"/>
              </a:solidFill>
              <a:latin typeface="Times New Roman" panose="02020603050405020304" pitchFamily="18" charset="0"/>
              <a:cs typeface="Times New Roman" panose="02020603050405020304" pitchFamily="18" charset="0"/>
            </a:endParaRPr>
          </a:p>
          <a:p>
            <a:pPr marL="342900" lvl="0" indent="-342900">
              <a:buFont typeface="+mj-lt"/>
              <a:buAutoNum type="arabicPeriod"/>
            </a:pPr>
            <a:r>
              <a:rPr lang="ru-RU" sz="3600" b="1" kern="0" dirty="0">
                <a:solidFill>
                  <a:srgbClr val="002060"/>
                </a:solidFill>
                <a:latin typeface="Times New Roman" panose="02020603050405020304" pitchFamily="18" charset="0"/>
                <a:cs typeface="Times New Roman" panose="02020603050405020304" pitchFamily="18" charset="0"/>
              </a:rPr>
              <a:t> Презентация</a:t>
            </a:r>
          </a:p>
          <a:p>
            <a:pPr marL="342900" lvl="0" indent="-342900">
              <a:buFont typeface="+mj-lt"/>
              <a:buAutoNum type="arabicPeriod"/>
            </a:pPr>
            <a:endParaRPr lang="ru-RU" sz="800" b="1" kern="0" dirty="0">
              <a:solidFill>
                <a:srgbClr val="002060"/>
              </a:solidFill>
              <a:latin typeface="Times New Roman" panose="02020603050405020304" pitchFamily="18" charset="0"/>
              <a:cs typeface="Times New Roman" panose="02020603050405020304" pitchFamily="18" charset="0"/>
            </a:endParaRPr>
          </a:p>
          <a:p>
            <a:pPr marL="342900" lvl="0" indent="-342900">
              <a:buFont typeface="+mj-lt"/>
              <a:buAutoNum type="arabicPeriod"/>
            </a:pPr>
            <a:endParaRPr lang="ru-RU" sz="800" b="1" kern="0" dirty="0">
              <a:solidFill>
                <a:srgbClr val="002060"/>
              </a:solidFill>
              <a:latin typeface="Times New Roman" panose="02020603050405020304" pitchFamily="18" charset="0"/>
              <a:cs typeface="Times New Roman" panose="02020603050405020304" pitchFamily="18" charset="0"/>
            </a:endParaRPr>
          </a:p>
          <a:p>
            <a:pPr marL="342900" lvl="0" indent="-342900">
              <a:buFont typeface="+mj-lt"/>
              <a:buAutoNum type="arabicPeriod"/>
            </a:pPr>
            <a:r>
              <a:rPr lang="ru-RU" sz="3600" b="1" kern="0" dirty="0">
                <a:solidFill>
                  <a:srgbClr val="002060"/>
                </a:solidFill>
                <a:latin typeface="Times New Roman" panose="02020603050405020304" pitchFamily="18" charset="0"/>
                <a:cs typeface="Times New Roman" panose="02020603050405020304" pitchFamily="18" charset="0"/>
              </a:rPr>
              <a:t> Отработка возражений. Аргументация </a:t>
            </a:r>
          </a:p>
          <a:p>
            <a:pPr lvl="0"/>
            <a:endParaRPr lang="ru-RU" sz="1000" b="1" kern="0" dirty="0">
              <a:solidFill>
                <a:srgbClr val="002060"/>
              </a:solidFill>
              <a:latin typeface="Times New Roman" panose="02020603050405020304" pitchFamily="18" charset="0"/>
              <a:cs typeface="Times New Roman" panose="02020603050405020304" pitchFamily="18" charset="0"/>
            </a:endParaRPr>
          </a:p>
          <a:p>
            <a:pPr marL="342900" lvl="0" indent="-342900">
              <a:buFont typeface="+mj-lt"/>
              <a:buAutoNum type="arabicPeriod"/>
            </a:pPr>
            <a:endParaRPr lang="ru-RU" sz="800" b="1" kern="0" dirty="0">
              <a:solidFill>
                <a:srgbClr val="002060"/>
              </a:solidFill>
              <a:latin typeface="Times New Roman" panose="02020603050405020304" pitchFamily="18" charset="0"/>
              <a:cs typeface="Times New Roman" panose="02020603050405020304" pitchFamily="18" charset="0"/>
            </a:endParaRPr>
          </a:p>
          <a:p>
            <a:pPr lvl="0" algn="just"/>
            <a:r>
              <a:rPr lang="ru-RU" sz="3600" b="1" kern="0" dirty="0">
                <a:solidFill>
                  <a:srgbClr val="002060"/>
                </a:solidFill>
                <a:latin typeface="Times New Roman" panose="02020603050405020304" pitchFamily="18" charset="0"/>
                <a:cs typeface="Times New Roman" panose="02020603050405020304" pitchFamily="18" charset="0"/>
              </a:rPr>
              <a:t>5. Завершение. Как подвести работника  к вступлению в профсоюз.</a:t>
            </a:r>
          </a:p>
          <a:p>
            <a:pPr lvl="0" algn="just"/>
            <a:endParaRPr lang="ru-RU" sz="3600" b="1" kern="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5905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2F5227B-8541-540E-7032-0FFB7E2FAE29}"/>
              </a:ext>
            </a:extLst>
          </p:cNvPr>
          <p:cNvSpPr txBox="1"/>
          <p:nvPr/>
        </p:nvSpPr>
        <p:spPr>
          <a:xfrm>
            <a:off x="535858" y="1125963"/>
            <a:ext cx="10609006" cy="523220"/>
          </a:xfrm>
          <a:prstGeom prst="rect">
            <a:avLst/>
          </a:prstGeom>
          <a:noFill/>
        </p:spPr>
        <p:txBody>
          <a:bodyPr wrap="square">
            <a:spAutoFit/>
          </a:bodyPr>
          <a:lstStyle/>
          <a:p>
            <a:pPr algn="ctr"/>
            <a:r>
              <a:rPr lang="ru-RU" sz="1800" dirty="0">
                <a:effectLst/>
                <a:latin typeface="Calibri" panose="020F0502020204030204" pitchFamily="34" charset="0"/>
                <a:ea typeface="Calibri" panose="020F0502020204030204" pitchFamily="34" charset="0"/>
                <a:cs typeface="Times New Roman" panose="02020603050405020304" pitchFamily="18" charset="0"/>
              </a:rPr>
              <a:t>.</a:t>
            </a:r>
          </a:p>
          <a:p>
            <a:pPr algn="ctr"/>
            <a:endParaRPr lang="ru-RU" sz="1000" b="1" dirty="0">
              <a:solidFill>
                <a:schemeClr val="accent2">
                  <a:lumMod val="50000"/>
                </a:schemeClr>
              </a:solidFill>
            </a:endParaRPr>
          </a:p>
        </p:txBody>
      </p:sp>
      <p:sp>
        <p:nvSpPr>
          <p:cNvPr id="5" name="TextBox 4">
            <a:extLst>
              <a:ext uri="{FF2B5EF4-FFF2-40B4-BE49-F238E27FC236}">
                <a16:creationId xmlns:a16="http://schemas.microsoft.com/office/drawing/2014/main" id="{B2ACD49F-E6D1-0E23-578A-4A8A76745652}"/>
              </a:ext>
            </a:extLst>
          </p:cNvPr>
          <p:cNvSpPr txBox="1"/>
          <p:nvPr/>
        </p:nvSpPr>
        <p:spPr>
          <a:xfrm>
            <a:off x="535858" y="533400"/>
            <a:ext cx="11445346" cy="5411674"/>
          </a:xfrm>
          <a:prstGeom prst="rect">
            <a:avLst/>
          </a:prstGeom>
          <a:noFill/>
        </p:spPr>
        <p:txBody>
          <a:bodyPr wrap="square">
            <a:spAutoFit/>
          </a:bodyPr>
          <a:lstStyle/>
          <a:p>
            <a:pPr indent="270510" algn="ctr">
              <a:lnSpc>
                <a:spcPct val="107000"/>
              </a:lnSpc>
              <a:spcAft>
                <a:spcPts val="800"/>
              </a:spcAft>
            </a:pPr>
            <a:r>
              <a:rPr lang="ru-RU" sz="3200" b="1" kern="0" dirty="0">
                <a:solidFill>
                  <a:srgbClr val="C00000"/>
                </a:solidFill>
                <a:latin typeface="Times New Roman" panose="02020603050405020304" pitchFamily="18" charset="0"/>
                <a:cs typeface="Times New Roman" panose="02020603050405020304" pitchFamily="18" charset="0"/>
              </a:rPr>
              <a:t>Первый этап. Начало общения.</a:t>
            </a:r>
          </a:p>
          <a:p>
            <a:pPr marR="419735" algn="just">
              <a:spcAft>
                <a:spcPts val="0"/>
              </a:spcAft>
            </a:pPr>
            <a:r>
              <a:rPr lang="ru-RU" sz="3400" b="1" kern="0" dirty="0">
                <a:solidFill>
                  <a:srgbClr val="002060"/>
                </a:solidFill>
                <a:latin typeface="Times New Roman" panose="02020603050405020304" pitchFamily="18" charset="0"/>
                <a:cs typeface="Times New Roman" panose="02020603050405020304" pitchFamily="18" charset="0"/>
              </a:rPr>
              <a:t>От настроя на общение зависит эффективность коммуникации. Собеседник всегда чувствует Ваш настрой. </a:t>
            </a:r>
          </a:p>
          <a:p>
            <a:pPr marR="419735">
              <a:lnSpc>
                <a:spcPct val="107000"/>
              </a:lnSpc>
              <a:spcBef>
                <a:spcPts val="760"/>
              </a:spcBef>
              <a:spcAft>
                <a:spcPts val="0"/>
              </a:spcAft>
            </a:pPr>
            <a:r>
              <a:rPr lang="ru-RU" sz="3400" b="1" i="1" kern="0" dirty="0">
                <a:solidFill>
                  <a:srgbClr val="002060"/>
                </a:solidFill>
                <a:latin typeface="Times New Roman" panose="02020603050405020304" pitchFamily="18" charset="0"/>
                <a:cs typeface="Times New Roman" panose="02020603050405020304" pitchFamily="18" charset="0"/>
              </a:rPr>
              <a:t>Транслируйте :</a:t>
            </a:r>
          </a:p>
          <a:p>
            <a:pPr marL="571500" indent="-571500">
              <a:lnSpc>
                <a:spcPct val="107000"/>
              </a:lnSpc>
              <a:buFont typeface="Arial" panose="020B0604020202020204" pitchFamily="34" charset="0"/>
              <a:buChar char="•"/>
            </a:pPr>
            <a:r>
              <a:rPr lang="ru-RU" sz="3400" b="1" kern="0" dirty="0">
                <a:solidFill>
                  <a:srgbClr val="002060"/>
                </a:solidFill>
                <a:latin typeface="Times New Roman" panose="02020603050405020304" pitchFamily="18" charset="0"/>
                <a:cs typeface="Times New Roman" panose="02020603050405020304" pitchFamily="18" charset="0"/>
              </a:rPr>
              <a:t>Уверенность в себе</a:t>
            </a:r>
          </a:p>
          <a:p>
            <a:pPr>
              <a:lnSpc>
                <a:spcPct val="107000"/>
              </a:lnSpc>
            </a:pPr>
            <a:endParaRPr lang="ru-RU" sz="1000" b="1" kern="0" dirty="0">
              <a:solidFill>
                <a:srgbClr val="002060"/>
              </a:solidFill>
              <a:latin typeface="Times New Roman" panose="02020603050405020304" pitchFamily="18" charset="0"/>
              <a:cs typeface="Times New Roman" panose="02020603050405020304" pitchFamily="18" charset="0"/>
            </a:endParaRPr>
          </a:p>
          <a:p>
            <a:pPr marL="571500" indent="-571500" algn="just">
              <a:buFont typeface="Arial" panose="020B0604020202020204" pitchFamily="34" charset="0"/>
              <a:buChar char="•"/>
            </a:pPr>
            <a:r>
              <a:rPr lang="ru-RU" sz="3400" b="1" kern="0" dirty="0">
                <a:solidFill>
                  <a:srgbClr val="002060"/>
                </a:solidFill>
                <a:latin typeface="Times New Roman" panose="02020603050405020304" pitchFamily="18" charset="0"/>
                <a:cs typeface="Times New Roman" panose="02020603050405020304" pitchFamily="18" charset="0"/>
              </a:rPr>
              <a:t>Уверенность в ценности того, чем занимается профсоюз</a:t>
            </a:r>
          </a:p>
          <a:p>
            <a:pPr marL="571500" indent="-571500">
              <a:lnSpc>
                <a:spcPct val="107000"/>
              </a:lnSpc>
              <a:buFont typeface="Arial" panose="020B0604020202020204" pitchFamily="34" charset="0"/>
              <a:buChar char="•"/>
            </a:pPr>
            <a:endParaRPr lang="ru-RU" sz="1000" b="1" kern="0" dirty="0">
              <a:solidFill>
                <a:srgbClr val="002060"/>
              </a:solidFill>
              <a:latin typeface="Times New Roman" panose="02020603050405020304" pitchFamily="18" charset="0"/>
              <a:cs typeface="Times New Roman" panose="02020603050405020304" pitchFamily="18" charset="0"/>
            </a:endParaRPr>
          </a:p>
          <a:p>
            <a:pPr marL="571500" indent="-571500">
              <a:lnSpc>
                <a:spcPct val="107000"/>
              </a:lnSpc>
              <a:buFont typeface="Arial" panose="020B0604020202020204" pitchFamily="34" charset="0"/>
              <a:buChar char="•"/>
            </a:pPr>
            <a:r>
              <a:rPr lang="ru-RU" sz="3400" b="1" kern="0" dirty="0">
                <a:solidFill>
                  <a:srgbClr val="002060"/>
                </a:solidFill>
                <a:latin typeface="Times New Roman" panose="02020603050405020304" pitchFamily="18" charset="0"/>
                <a:cs typeface="Times New Roman" panose="02020603050405020304" pitchFamily="18" charset="0"/>
              </a:rPr>
              <a:t>Профессионализм и доброжелательность</a:t>
            </a:r>
          </a:p>
        </p:txBody>
      </p:sp>
    </p:spTree>
    <p:extLst>
      <p:ext uri="{BB962C8B-B14F-4D97-AF65-F5344CB8AC3E}">
        <p14:creationId xmlns:p14="http://schemas.microsoft.com/office/powerpoint/2010/main" val="3805486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2F5227B-8541-540E-7032-0FFB7E2FAE29}"/>
              </a:ext>
            </a:extLst>
          </p:cNvPr>
          <p:cNvSpPr txBox="1"/>
          <p:nvPr/>
        </p:nvSpPr>
        <p:spPr>
          <a:xfrm>
            <a:off x="535858" y="1125963"/>
            <a:ext cx="10609006" cy="523220"/>
          </a:xfrm>
          <a:prstGeom prst="rect">
            <a:avLst/>
          </a:prstGeom>
          <a:noFill/>
        </p:spPr>
        <p:txBody>
          <a:bodyPr wrap="square">
            <a:spAutoFit/>
          </a:bodyPr>
          <a:lstStyle/>
          <a:p>
            <a:pPr algn="ctr"/>
            <a:r>
              <a:rPr lang="ru-RU" sz="1800" dirty="0">
                <a:effectLst/>
                <a:latin typeface="Calibri" panose="020F0502020204030204" pitchFamily="34" charset="0"/>
                <a:ea typeface="Calibri" panose="020F0502020204030204" pitchFamily="34" charset="0"/>
                <a:cs typeface="Times New Roman" panose="02020603050405020304" pitchFamily="18" charset="0"/>
              </a:rPr>
              <a:t>.</a:t>
            </a:r>
          </a:p>
          <a:p>
            <a:pPr algn="ctr"/>
            <a:endParaRPr lang="ru-RU" sz="1000" b="1" dirty="0">
              <a:solidFill>
                <a:schemeClr val="accent2">
                  <a:lumMod val="50000"/>
                </a:schemeClr>
              </a:solidFill>
            </a:endParaRPr>
          </a:p>
        </p:txBody>
      </p:sp>
      <p:sp>
        <p:nvSpPr>
          <p:cNvPr id="7" name="TextBox 6">
            <a:extLst>
              <a:ext uri="{FF2B5EF4-FFF2-40B4-BE49-F238E27FC236}">
                <a16:creationId xmlns:a16="http://schemas.microsoft.com/office/drawing/2014/main" id="{23B9F633-D2D5-BF89-47A6-6491483F72E9}"/>
              </a:ext>
            </a:extLst>
          </p:cNvPr>
          <p:cNvSpPr txBox="1"/>
          <p:nvPr/>
        </p:nvSpPr>
        <p:spPr>
          <a:xfrm>
            <a:off x="1615716" y="542213"/>
            <a:ext cx="8449289" cy="583750"/>
          </a:xfrm>
          <a:prstGeom prst="rect">
            <a:avLst/>
          </a:prstGeom>
          <a:noFill/>
        </p:spPr>
        <p:txBody>
          <a:bodyPr wrap="square">
            <a:spAutoFit/>
          </a:bodyPr>
          <a:lstStyle/>
          <a:p>
            <a:pPr indent="270510" algn="ctr">
              <a:lnSpc>
                <a:spcPct val="107000"/>
              </a:lnSpc>
              <a:spcAft>
                <a:spcPts val="800"/>
              </a:spcAft>
            </a:pPr>
            <a:r>
              <a:rPr lang="ru-RU" sz="3200" b="1" kern="0" dirty="0">
                <a:solidFill>
                  <a:srgbClr val="C00000"/>
                </a:solidFill>
                <a:latin typeface="Times New Roman" panose="02020603050405020304" pitchFamily="18" charset="0"/>
                <a:cs typeface="Times New Roman" panose="02020603050405020304" pitchFamily="18" charset="0"/>
              </a:rPr>
              <a:t>Второй этап.  Сбор информации.</a:t>
            </a:r>
          </a:p>
        </p:txBody>
      </p:sp>
      <p:sp>
        <p:nvSpPr>
          <p:cNvPr id="9" name="TextBox 8">
            <a:extLst>
              <a:ext uri="{FF2B5EF4-FFF2-40B4-BE49-F238E27FC236}">
                <a16:creationId xmlns:a16="http://schemas.microsoft.com/office/drawing/2014/main" id="{111F157E-9E37-B6FC-0260-B885C7A50EA1}"/>
              </a:ext>
            </a:extLst>
          </p:cNvPr>
          <p:cNvSpPr txBox="1"/>
          <p:nvPr/>
        </p:nvSpPr>
        <p:spPr>
          <a:xfrm>
            <a:off x="180975" y="1274713"/>
            <a:ext cx="11858625" cy="5416868"/>
          </a:xfrm>
          <a:prstGeom prst="rect">
            <a:avLst/>
          </a:prstGeom>
          <a:noFill/>
        </p:spPr>
        <p:txBody>
          <a:bodyPr wrap="square">
            <a:spAutoFit/>
          </a:bodyPr>
          <a:lstStyle/>
          <a:p>
            <a:pPr marL="444500" marR="430530" algn="just"/>
            <a:r>
              <a:rPr lang="ru-RU" sz="2400" b="1" kern="0" dirty="0">
                <a:solidFill>
                  <a:srgbClr val="002060"/>
                </a:solidFill>
                <a:latin typeface="Times New Roman" panose="02020603050405020304" pitchFamily="18" charset="0"/>
                <a:cs typeface="Times New Roman" panose="02020603050405020304" pitchFamily="18" charset="0"/>
              </a:rPr>
              <a:t>Все мы знаем, чем полезен и хорош профсоюз. Но нельзя бездумно «вылить» весь этот «список полезностей» на нашего собеседника и удивляться, почему Вы не смогли убедить человека вступить или остаться в профсоюзе. Нужно помнить следующее: мы понимаем и оцениваем одно и то же по разному. Вся поступающая информация проходит через персональный уникальный фильтр установок, ценностей, жизненного опыта человека. </a:t>
            </a:r>
          </a:p>
          <a:p>
            <a:pPr marL="444500" marR="430530" algn="ctr"/>
            <a:r>
              <a:rPr lang="ru-RU" sz="2400" b="1" kern="0" dirty="0">
                <a:solidFill>
                  <a:srgbClr val="C00000"/>
                </a:solidFill>
                <a:latin typeface="Times New Roman" panose="02020603050405020304" pitchFamily="18" charset="0"/>
                <a:cs typeface="Times New Roman" panose="02020603050405020304" pitchFamily="18" charset="0"/>
              </a:rPr>
              <a:t>Поэтому важно</a:t>
            </a:r>
          </a:p>
          <a:p>
            <a:pPr marL="901700" marR="430530" indent="-457200" algn="just">
              <a:buFont typeface="Arial" panose="020B0604020202020204" pitchFamily="34" charset="0"/>
              <a:buChar char="•"/>
            </a:pPr>
            <a:r>
              <a:rPr lang="ru-RU" sz="2800" b="1" i="1" kern="0" dirty="0">
                <a:solidFill>
                  <a:srgbClr val="C00000"/>
                </a:solidFill>
                <a:latin typeface="Times New Roman" panose="02020603050405020304" pitchFamily="18" charset="0"/>
                <a:cs typeface="Times New Roman" panose="02020603050405020304" pitchFamily="18" charset="0"/>
              </a:rPr>
              <a:t>Понять, что за человек перед Вами, какие у него интересы</a:t>
            </a:r>
          </a:p>
          <a:p>
            <a:pPr marL="615950" marR="430530" indent="-171450" algn="just">
              <a:buFont typeface="Arial" panose="020B0604020202020204" pitchFamily="34" charset="0"/>
              <a:buChar char="•"/>
            </a:pPr>
            <a:endParaRPr lang="ru-RU" sz="1000" b="1" i="1" kern="0" dirty="0">
              <a:solidFill>
                <a:srgbClr val="C00000"/>
              </a:solidFill>
              <a:latin typeface="Times New Roman" panose="02020603050405020304" pitchFamily="18" charset="0"/>
              <a:cs typeface="Times New Roman" panose="02020603050405020304" pitchFamily="18" charset="0"/>
            </a:endParaRPr>
          </a:p>
          <a:p>
            <a:pPr marL="901700" marR="430530" indent="-457200" algn="just">
              <a:buFont typeface="Arial" panose="020B0604020202020204" pitchFamily="34" charset="0"/>
              <a:buChar char="•"/>
            </a:pPr>
            <a:r>
              <a:rPr lang="ru-RU" sz="2800" b="1" i="1" kern="0" dirty="0">
                <a:solidFill>
                  <a:srgbClr val="C00000"/>
                </a:solidFill>
                <a:latin typeface="Times New Roman" panose="02020603050405020304" pitchFamily="18" charset="0"/>
                <a:cs typeface="Times New Roman" panose="02020603050405020304" pitchFamily="18" charset="0"/>
              </a:rPr>
              <a:t>Понять какими ценностями, принципами руководствуется собеседник</a:t>
            </a:r>
          </a:p>
          <a:p>
            <a:pPr marL="615950" marR="430530" indent="-171450" algn="just">
              <a:buFont typeface="Arial" panose="020B0604020202020204" pitchFamily="34" charset="0"/>
              <a:buChar char="•"/>
            </a:pPr>
            <a:endParaRPr lang="ru-RU" sz="1000" b="1" i="1" kern="0" dirty="0">
              <a:solidFill>
                <a:srgbClr val="C00000"/>
              </a:solidFill>
              <a:latin typeface="Times New Roman" panose="02020603050405020304" pitchFamily="18" charset="0"/>
              <a:cs typeface="Times New Roman" panose="02020603050405020304" pitchFamily="18" charset="0"/>
            </a:endParaRPr>
          </a:p>
          <a:p>
            <a:pPr marL="901700" marR="430530" indent="-457200" algn="just">
              <a:buFont typeface="Arial" panose="020B0604020202020204" pitchFamily="34" charset="0"/>
              <a:buChar char="•"/>
            </a:pPr>
            <a:r>
              <a:rPr lang="ru-RU" sz="2800" b="1" i="1" kern="0" dirty="0">
                <a:solidFill>
                  <a:srgbClr val="C00000"/>
                </a:solidFill>
                <a:latin typeface="Times New Roman" panose="02020603050405020304" pitchFamily="18" charset="0"/>
                <a:cs typeface="Times New Roman" panose="02020603050405020304" pitchFamily="18" charset="0"/>
              </a:rPr>
              <a:t>Понять какие «боли» у собеседника есть, и как мы их можем закрыть</a:t>
            </a:r>
          </a:p>
          <a:p>
            <a:pPr>
              <a:spcBef>
                <a:spcPts val="25"/>
              </a:spcBef>
            </a:pPr>
            <a:endParaRPr lang="ru-RU" sz="1800" dirty="0">
              <a:effectLst/>
              <a:latin typeface="Tahoma" panose="020B0604030504040204" pitchFamily="34" charset="0"/>
              <a:ea typeface="Tahoma" panose="020B0604030504040204" pitchFamily="34" charset="0"/>
            </a:endParaRPr>
          </a:p>
        </p:txBody>
      </p:sp>
    </p:spTree>
    <p:extLst>
      <p:ext uri="{BB962C8B-B14F-4D97-AF65-F5344CB8AC3E}">
        <p14:creationId xmlns:p14="http://schemas.microsoft.com/office/powerpoint/2010/main" val="3816472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A93E6332-0C16-412B-2333-B0C53A06CDF0}"/>
            </a:ext>
          </a:extLst>
        </p:cNvPr>
        <p:cNvGrpSpPr/>
        <p:nvPr/>
      </p:nvGrpSpPr>
      <p:grpSpPr>
        <a:xfrm>
          <a:off x="0" y="0"/>
          <a:ext cx="0" cy="0"/>
          <a:chOff x="0" y="0"/>
          <a:chExt cx="0" cy="0"/>
        </a:xfrm>
      </p:grpSpPr>
      <p:pic>
        <p:nvPicPr>
          <p:cNvPr id="5" name="Рисунок 4">
            <a:extLst>
              <a:ext uri="{FF2B5EF4-FFF2-40B4-BE49-F238E27FC236}">
                <a16:creationId xmlns:a16="http://schemas.microsoft.com/office/drawing/2014/main" id="{B80A2ED1-4DEA-D9BC-6E47-A9F7B8718485}"/>
              </a:ext>
            </a:extLst>
          </p:cNvPr>
          <p:cNvPicPr>
            <a:picLocks noChangeAspect="1"/>
          </p:cNvPicPr>
          <p:nvPr/>
        </p:nvPicPr>
        <p:blipFill>
          <a:blip r:embed="rId2"/>
          <a:stretch>
            <a:fillRect/>
          </a:stretch>
        </p:blipFill>
        <p:spPr>
          <a:xfrm>
            <a:off x="1024128" y="2625579"/>
            <a:ext cx="9723963" cy="1184421"/>
          </a:xfrm>
          <a:prstGeom prst="rect">
            <a:avLst/>
          </a:prstGeom>
        </p:spPr>
      </p:pic>
      <p:pic>
        <p:nvPicPr>
          <p:cNvPr id="6" name="Рисунок 5">
            <a:extLst>
              <a:ext uri="{FF2B5EF4-FFF2-40B4-BE49-F238E27FC236}">
                <a16:creationId xmlns:a16="http://schemas.microsoft.com/office/drawing/2014/main" id="{CD9CA110-41AF-8FC1-2FFF-DC8EBB1558F3}"/>
              </a:ext>
            </a:extLst>
          </p:cNvPr>
          <p:cNvPicPr>
            <a:picLocks noChangeAspect="1"/>
          </p:cNvPicPr>
          <p:nvPr/>
        </p:nvPicPr>
        <p:blipFill>
          <a:blip r:embed="rId2"/>
          <a:stretch>
            <a:fillRect/>
          </a:stretch>
        </p:blipFill>
        <p:spPr>
          <a:xfrm>
            <a:off x="798331" y="2994911"/>
            <a:ext cx="9723963" cy="1725168"/>
          </a:xfrm>
          <a:prstGeom prst="rect">
            <a:avLst/>
          </a:prstGeom>
        </p:spPr>
      </p:pic>
      <p:sp>
        <p:nvSpPr>
          <p:cNvPr id="3" name="TextBox 2">
            <a:extLst>
              <a:ext uri="{FF2B5EF4-FFF2-40B4-BE49-F238E27FC236}">
                <a16:creationId xmlns:a16="http://schemas.microsoft.com/office/drawing/2014/main" id="{E5309BEE-0E85-A003-91F7-8AAE0E4B4E5E}"/>
              </a:ext>
            </a:extLst>
          </p:cNvPr>
          <p:cNvSpPr txBox="1"/>
          <p:nvPr/>
        </p:nvSpPr>
        <p:spPr>
          <a:xfrm>
            <a:off x="469921" y="552743"/>
            <a:ext cx="6386241" cy="400110"/>
          </a:xfrm>
          <a:prstGeom prst="rect">
            <a:avLst/>
          </a:prstGeom>
          <a:noFill/>
        </p:spPr>
        <p:txBody>
          <a:bodyPr wrap="square">
            <a:spAutoFit/>
          </a:bodyPr>
          <a:lstStyle/>
          <a:p>
            <a:pPr algn="just"/>
            <a:r>
              <a:rPr lang="ru-RU" sz="2000" b="1" kern="0" dirty="0">
                <a:solidFill>
                  <a:srgbClr val="002060"/>
                </a:solidFill>
                <a:latin typeface="Times New Roman" panose="02020603050405020304" pitchFamily="18" charset="0"/>
                <a:cs typeface="Times New Roman" panose="02020603050405020304" pitchFamily="18" charset="0"/>
              </a:rPr>
              <a:t>1.Сформулируйте утверждение, предложение</a:t>
            </a:r>
            <a:endParaRPr lang="ru-RU" sz="2000" dirty="0"/>
          </a:p>
        </p:txBody>
      </p:sp>
      <p:sp>
        <p:nvSpPr>
          <p:cNvPr id="7" name="TextBox 6">
            <a:extLst>
              <a:ext uri="{FF2B5EF4-FFF2-40B4-BE49-F238E27FC236}">
                <a16:creationId xmlns:a16="http://schemas.microsoft.com/office/drawing/2014/main" id="{31DA943D-41C7-7BBE-2E98-AFC547CA2FFC}"/>
              </a:ext>
            </a:extLst>
          </p:cNvPr>
          <p:cNvSpPr txBox="1"/>
          <p:nvPr/>
        </p:nvSpPr>
        <p:spPr>
          <a:xfrm>
            <a:off x="16005" y="870801"/>
            <a:ext cx="3215477" cy="400110"/>
          </a:xfrm>
          <a:prstGeom prst="rect">
            <a:avLst/>
          </a:prstGeom>
          <a:noFill/>
        </p:spPr>
        <p:txBody>
          <a:bodyPr wrap="square">
            <a:spAutoFit/>
          </a:bodyPr>
          <a:lstStyle/>
          <a:p>
            <a:r>
              <a:rPr lang="ru-RU" sz="1800" b="1" kern="0" dirty="0">
                <a:solidFill>
                  <a:srgbClr val="002060"/>
                </a:solidFill>
                <a:latin typeface="Times New Roman" panose="02020603050405020304" pitchFamily="18" charset="0"/>
                <a:cs typeface="Times New Roman" panose="02020603050405020304" pitchFamily="18" charset="0"/>
              </a:rPr>
              <a:t>        </a:t>
            </a:r>
            <a:r>
              <a:rPr lang="ru-RU" sz="2000" b="1" kern="0" dirty="0">
                <a:solidFill>
                  <a:srgbClr val="002060"/>
                </a:solidFill>
                <a:latin typeface="Times New Roman" panose="02020603050405020304" pitchFamily="18" charset="0"/>
                <a:cs typeface="Times New Roman" panose="02020603050405020304" pitchFamily="18" charset="0"/>
              </a:rPr>
              <a:t>2. Задайте вопрос.</a:t>
            </a:r>
          </a:p>
        </p:txBody>
      </p:sp>
      <p:sp>
        <p:nvSpPr>
          <p:cNvPr id="9" name="TextBox 8">
            <a:extLst>
              <a:ext uri="{FF2B5EF4-FFF2-40B4-BE49-F238E27FC236}">
                <a16:creationId xmlns:a16="http://schemas.microsoft.com/office/drawing/2014/main" id="{8B2EDBFC-17EC-C5F0-3145-FC5E19E309F7}"/>
              </a:ext>
            </a:extLst>
          </p:cNvPr>
          <p:cNvSpPr txBox="1"/>
          <p:nvPr/>
        </p:nvSpPr>
        <p:spPr>
          <a:xfrm>
            <a:off x="160600" y="1179507"/>
            <a:ext cx="3215478" cy="400110"/>
          </a:xfrm>
          <a:prstGeom prst="rect">
            <a:avLst/>
          </a:prstGeom>
          <a:noFill/>
        </p:spPr>
        <p:txBody>
          <a:bodyPr wrap="square">
            <a:spAutoFit/>
          </a:bodyPr>
          <a:lstStyle/>
          <a:p>
            <a:r>
              <a:rPr lang="ru-RU" sz="2000" b="1" kern="0" dirty="0">
                <a:solidFill>
                  <a:srgbClr val="002060"/>
                </a:solidFill>
                <a:latin typeface="Times New Roman" panose="02020603050405020304" pitchFamily="18" charset="0"/>
                <a:cs typeface="Times New Roman" panose="02020603050405020304" pitchFamily="18" charset="0"/>
              </a:rPr>
              <a:t>         Получите ответ</a:t>
            </a:r>
          </a:p>
        </p:txBody>
      </p:sp>
      <p:sp>
        <p:nvSpPr>
          <p:cNvPr id="11" name="TextBox 10">
            <a:extLst>
              <a:ext uri="{FF2B5EF4-FFF2-40B4-BE49-F238E27FC236}">
                <a16:creationId xmlns:a16="http://schemas.microsoft.com/office/drawing/2014/main" id="{4057BAA0-7C98-B4D3-7303-2955445DE6E7}"/>
              </a:ext>
            </a:extLst>
          </p:cNvPr>
          <p:cNvSpPr txBox="1"/>
          <p:nvPr/>
        </p:nvSpPr>
        <p:spPr>
          <a:xfrm>
            <a:off x="449988" y="1528181"/>
            <a:ext cx="11451772" cy="707886"/>
          </a:xfrm>
          <a:prstGeom prst="rect">
            <a:avLst/>
          </a:prstGeom>
          <a:noFill/>
        </p:spPr>
        <p:txBody>
          <a:bodyPr wrap="square">
            <a:spAutoFit/>
          </a:bodyPr>
          <a:lstStyle/>
          <a:p>
            <a:r>
              <a:rPr lang="ru-RU" sz="2000" b="1" kern="0" dirty="0">
                <a:solidFill>
                  <a:srgbClr val="002060"/>
                </a:solidFill>
                <a:latin typeface="Times New Roman" panose="02020603050405020304" pitchFamily="18" charset="0"/>
                <a:cs typeface="Times New Roman" panose="02020603050405020304" pitchFamily="18" charset="0"/>
              </a:rPr>
              <a:t>3. Отреагируйте (повторите ответ собеседника, перефразировав / назовите чувство, проблему собеседника из ответа / обозначьте, что понимаете или согласны)</a:t>
            </a:r>
            <a:r>
              <a:rPr lang="ru-RU" sz="1800" b="1" i="1" kern="0" dirty="0">
                <a:solidFill>
                  <a:srgbClr val="002060"/>
                </a:solidFill>
                <a:latin typeface="Times New Roman" panose="02020603050405020304" pitchFamily="18" charset="0"/>
                <a:cs typeface="Times New Roman" panose="02020603050405020304" pitchFamily="18" charset="0"/>
              </a:rPr>
              <a:t> </a:t>
            </a:r>
            <a:endParaRPr lang="ru-RU" dirty="0"/>
          </a:p>
        </p:txBody>
      </p:sp>
      <p:sp>
        <p:nvSpPr>
          <p:cNvPr id="13" name="TextBox 12">
            <a:extLst>
              <a:ext uri="{FF2B5EF4-FFF2-40B4-BE49-F238E27FC236}">
                <a16:creationId xmlns:a16="http://schemas.microsoft.com/office/drawing/2014/main" id="{FCDE1E08-5AFC-B1AF-9799-A4A2302D2931}"/>
              </a:ext>
            </a:extLst>
          </p:cNvPr>
          <p:cNvSpPr txBox="1"/>
          <p:nvPr/>
        </p:nvSpPr>
        <p:spPr>
          <a:xfrm>
            <a:off x="285124" y="2097730"/>
            <a:ext cx="6096000" cy="400110"/>
          </a:xfrm>
          <a:prstGeom prst="rect">
            <a:avLst/>
          </a:prstGeom>
          <a:noFill/>
        </p:spPr>
        <p:txBody>
          <a:bodyPr wrap="square">
            <a:spAutoFit/>
          </a:bodyPr>
          <a:lstStyle/>
          <a:p>
            <a:pPr marL="158750" marR="430530" lvl="1" algn="just">
              <a:buClr>
                <a:srgbClr val="231F1F"/>
              </a:buClr>
              <a:buSzPts val="1400"/>
              <a:tabLst>
                <a:tab pos="1791970" algn="l"/>
              </a:tabLst>
            </a:pPr>
            <a:r>
              <a:rPr lang="ru-RU" sz="2000" b="1" kern="0" dirty="0">
                <a:solidFill>
                  <a:srgbClr val="002060"/>
                </a:solidFill>
                <a:latin typeface="Times New Roman" panose="02020603050405020304" pitchFamily="18" charset="0"/>
                <a:cs typeface="Times New Roman" panose="02020603050405020304" pitchFamily="18" charset="0"/>
              </a:rPr>
              <a:t>4.  Задайте  новый вопрос.</a:t>
            </a:r>
          </a:p>
        </p:txBody>
      </p:sp>
      <p:sp>
        <p:nvSpPr>
          <p:cNvPr id="15" name="TextBox 14">
            <a:extLst>
              <a:ext uri="{FF2B5EF4-FFF2-40B4-BE49-F238E27FC236}">
                <a16:creationId xmlns:a16="http://schemas.microsoft.com/office/drawing/2014/main" id="{97C1D052-A834-269D-FE94-402BA18107BF}"/>
              </a:ext>
            </a:extLst>
          </p:cNvPr>
          <p:cNvSpPr txBox="1"/>
          <p:nvPr/>
        </p:nvSpPr>
        <p:spPr>
          <a:xfrm>
            <a:off x="209385" y="2487242"/>
            <a:ext cx="6754584" cy="400110"/>
          </a:xfrm>
          <a:prstGeom prst="rect">
            <a:avLst/>
          </a:prstGeom>
          <a:noFill/>
        </p:spPr>
        <p:txBody>
          <a:bodyPr wrap="square">
            <a:spAutoFit/>
          </a:bodyPr>
          <a:lstStyle/>
          <a:p>
            <a:pPr marL="158750" marR="430530" lvl="1" algn="just">
              <a:buClr>
                <a:srgbClr val="231F1F"/>
              </a:buClr>
              <a:buSzPts val="1400"/>
              <a:tabLst>
                <a:tab pos="1791970" algn="l"/>
              </a:tabLst>
            </a:pPr>
            <a:r>
              <a:rPr lang="ru-RU" sz="2000" b="1" kern="0" dirty="0">
                <a:solidFill>
                  <a:srgbClr val="C00000"/>
                </a:solidFill>
                <a:latin typeface="Times New Roman" panose="02020603050405020304" pitchFamily="18" charset="0"/>
                <a:cs typeface="Times New Roman" panose="02020603050405020304" pitchFamily="18" charset="0"/>
              </a:rPr>
              <a:t>Пример:</a:t>
            </a:r>
          </a:p>
        </p:txBody>
      </p:sp>
      <p:sp>
        <p:nvSpPr>
          <p:cNvPr id="17" name="TextBox 16">
            <a:extLst>
              <a:ext uri="{FF2B5EF4-FFF2-40B4-BE49-F238E27FC236}">
                <a16:creationId xmlns:a16="http://schemas.microsoft.com/office/drawing/2014/main" id="{9D7A0CAD-13C9-992B-3001-007551FDDBF1}"/>
              </a:ext>
            </a:extLst>
          </p:cNvPr>
          <p:cNvSpPr txBox="1"/>
          <p:nvPr/>
        </p:nvSpPr>
        <p:spPr>
          <a:xfrm>
            <a:off x="162414" y="2822392"/>
            <a:ext cx="11616010" cy="984885"/>
          </a:xfrm>
          <a:prstGeom prst="rect">
            <a:avLst/>
          </a:prstGeom>
          <a:noFill/>
        </p:spPr>
        <p:txBody>
          <a:bodyPr wrap="square">
            <a:spAutoFit/>
          </a:bodyPr>
          <a:lstStyle/>
          <a:p>
            <a:pPr marL="158750" marR="430530" lvl="1" algn="just">
              <a:buClr>
                <a:srgbClr val="4D4B4B"/>
              </a:buClr>
              <a:buSzPts val="1400"/>
              <a:tabLst>
                <a:tab pos="1674495" algn="l"/>
              </a:tabLst>
            </a:pPr>
            <a:r>
              <a:rPr lang="ru-RU" sz="2000" b="1" kern="0" dirty="0">
                <a:solidFill>
                  <a:srgbClr val="002060"/>
                </a:solidFill>
                <a:latin typeface="Times New Roman" panose="02020603050405020304" pitchFamily="18" charset="0"/>
                <a:cs typeface="Times New Roman" panose="02020603050405020304" pitchFamily="18" charset="0"/>
              </a:rPr>
              <a:t>1.У нас планируется Кубок профкома по 4-м видам спорта. Как Вы смотрите на то, чтобы войти в команду и поучаствовать?</a:t>
            </a:r>
          </a:p>
          <a:p>
            <a:pPr marL="158750" marR="430530" lvl="1" algn="just">
              <a:buClr>
                <a:srgbClr val="4D4B4B"/>
              </a:buClr>
              <a:buSzPts val="1400"/>
              <a:tabLst>
                <a:tab pos="1674495" algn="l"/>
              </a:tabLst>
            </a:pPr>
            <a:endParaRPr lang="ru-RU" sz="1800" b="1" kern="0" dirty="0">
              <a:solidFill>
                <a:srgbClr val="002060"/>
              </a:solidFill>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7140E5E3-6A7F-F151-400E-35D374AE75E2}"/>
              </a:ext>
            </a:extLst>
          </p:cNvPr>
          <p:cNvSpPr txBox="1"/>
          <p:nvPr/>
        </p:nvSpPr>
        <p:spPr>
          <a:xfrm>
            <a:off x="117646" y="3523469"/>
            <a:ext cx="6754584" cy="400110"/>
          </a:xfrm>
          <a:prstGeom prst="rect">
            <a:avLst/>
          </a:prstGeom>
          <a:noFill/>
        </p:spPr>
        <p:txBody>
          <a:bodyPr wrap="square">
            <a:spAutoFit/>
          </a:bodyPr>
          <a:lstStyle/>
          <a:p>
            <a:pPr marL="158750" marR="430530" lvl="1" algn="just">
              <a:buClr>
                <a:srgbClr val="4D4B4B"/>
              </a:buClr>
              <a:buSzPts val="1400"/>
              <a:tabLst>
                <a:tab pos="1674495" algn="l"/>
              </a:tabLst>
            </a:pPr>
            <a:r>
              <a:rPr lang="ru-RU" sz="2000" b="1" i="1" kern="0" dirty="0">
                <a:solidFill>
                  <a:srgbClr val="002060"/>
                </a:solidFill>
                <a:latin typeface="Times New Roman" panose="02020603050405020304" pitchFamily="18" charset="0"/>
                <a:cs typeface="Times New Roman" panose="02020603050405020304" pitchFamily="18" charset="0"/>
              </a:rPr>
              <a:t> - Некогда мне.</a:t>
            </a:r>
          </a:p>
        </p:txBody>
      </p:sp>
      <p:sp>
        <p:nvSpPr>
          <p:cNvPr id="23" name="TextBox 22">
            <a:extLst>
              <a:ext uri="{FF2B5EF4-FFF2-40B4-BE49-F238E27FC236}">
                <a16:creationId xmlns:a16="http://schemas.microsoft.com/office/drawing/2014/main" id="{EA51F44A-8F50-B141-90DE-5E2A4159EDF7}"/>
              </a:ext>
            </a:extLst>
          </p:cNvPr>
          <p:cNvSpPr txBox="1"/>
          <p:nvPr/>
        </p:nvSpPr>
        <p:spPr>
          <a:xfrm>
            <a:off x="139837" y="3931774"/>
            <a:ext cx="10901853" cy="400110"/>
          </a:xfrm>
          <a:prstGeom prst="rect">
            <a:avLst/>
          </a:prstGeom>
          <a:noFill/>
        </p:spPr>
        <p:txBody>
          <a:bodyPr wrap="square">
            <a:spAutoFit/>
          </a:bodyPr>
          <a:lstStyle/>
          <a:p>
            <a:pPr marL="158750" marR="430530" lvl="1" algn="just">
              <a:buClr>
                <a:srgbClr val="4D4B4B"/>
              </a:buClr>
              <a:buSzPts val="1400"/>
              <a:tabLst>
                <a:tab pos="1665605" algn="l"/>
              </a:tabLst>
            </a:pPr>
            <a:r>
              <a:rPr lang="ru-RU" sz="2000" b="1" kern="0" dirty="0">
                <a:solidFill>
                  <a:srgbClr val="002060"/>
                </a:solidFill>
                <a:latin typeface="Times New Roman" panose="02020603050405020304" pitchFamily="18" charset="0"/>
                <a:cs typeface="Times New Roman" panose="02020603050405020304" pitchFamily="18" charset="0"/>
              </a:rPr>
              <a:t>2.Вам неудобно именно в эти выходные или Вы в принципе чем-то заняты?</a:t>
            </a:r>
          </a:p>
        </p:txBody>
      </p:sp>
      <p:sp>
        <p:nvSpPr>
          <p:cNvPr id="25" name="TextBox 24">
            <a:extLst>
              <a:ext uri="{FF2B5EF4-FFF2-40B4-BE49-F238E27FC236}">
                <a16:creationId xmlns:a16="http://schemas.microsoft.com/office/drawing/2014/main" id="{DDDC3AA4-C71E-7593-336B-E794DE140583}"/>
              </a:ext>
            </a:extLst>
          </p:cNvPr>
          <p:cNvSpPr txBox="1"/>
          <p:nvPr/>
        </p:nvSpPr>
        <p:spPr>
          <a:xfrm>
            <a:off x="139837" y="4723097"/>
            <a:ext cx="10991850" cy="984885"/>
          </a:xfrm>
          <a:prstGeom prst="rect">
            <a:avLst/>
          </a:prstGeom>
          <a:noFill/>
        </p:spPr>
        <p:txBody>
          <a:bodyPr wrap="square">
            <a:spAutoFit/>
          </a:bodyPr>
          <a:lstStyle/>
          <a:p>
            <a:pPr marL="158750" marR="430530" lvl="1" algn="just">
              <a:buClr>
                <a:srgbClr val="4D4B4B"/>
              </a:buClr>
              <a:buSzPts val="1400"/>
              <a:tabLst>
                <a:tab pos="1665605" algn="l"/>
              </a:tabLst>
            </a:pPr>
            <a:r>
              <a:rPr lang="ru-RU" sz="2000" b="1" kern="0" dirty="0">
                <a:solidFill>
                  <a:srgbClr val="002060"/>
                </a:solidFill>
                <a:latin typeface="Times New Roman" panose="02020603050405020304" pitchFamily="18" charset="0"/>
                <a:cs typeface="Times New Roman" panose="02020603050405020304" pitchFamily="18" charset="0"/>
              </a:rPr>
              <a:t>3.Понимаю Вас. Хорошая новость в том, что детей можно взять с собой. ПАУЗА…</a:t>
            </a:r>
          </a:p>
          <a:p>
            <a:pPr marL="158750" marR="430530" lvl="1" algn="just">
              <a:buClr>
                <a:srgbClr val="4D4B4B"/>
              </a:buClr>
              <a:buSzPts val="1400"/>
              <a:tabLst>
                <a:tab pos="1665605" algn="l"/>
              </a:tabLst>
            </a:pPr>
            <a:r>
              <a:rPr lang="ru-RU" sz="2000" b="1" kern="0" dirty="0">
                <a:solidFill>
                  <a:srgbClr val="002060"/>
                </a:solidFill>
                <a:latin typeface="Times New Roman" panose="02020603050405020304" pitchFamily="18" charset="0"/>
                <a:cs typeface="Times New Roman" panose="02020603050405020304" pitchFamily="18" charset="0"/>
              </a:rPr>
              <a:t>А Вы уже спланировали их летний отдых?</a:t>
            </a:r>
          </a:p>
          <a:p>
            <a:pPr marL="158750" marR="430530" lvl="1" algn="just">
              <a:buClr>
                <a:srgbClr val="4D4B4B"/>
              </a:buClr>
              <a:buSzPts val="1400"/>
              <a:tabLst>
                <a:tab pos="1665605" algn="l"/>
              </a:tabLst>
            </a:pPr>
            <a:endParaRPr lang="ru-RU" sz="1800" b="1" kern="0" dirty="0">
              <a:solidFill>
                <a:srgbClr val="002060"/>
              </a:solidFill>
              <a:latin typeface="Times New Roman" panose="02020603050405020304" pitchFamily="18" charset="0"/>
              <a:cs typeface="Times New Roman" panose="02020603050405020304" pitchFamily="18" charset="0"/>
            </a:endParaRPr>
          </a:p>
        </p:txBody>
      </p:sp>
      <p:sp>
        <p:nvSpPr>
          <p:cNvPr id="27" name="TextBox 26">
            <a:extLst>
              <a:ext uri="{FF2B5EF4-FFF2-40B4-BE49-F238E27FC236}">
                <a16:creationId xmlns:a16="http://schemas.microsoft.com/office/drawing/2014/main" id="{D88AF735-7481-B938-AAA0-CD5EEF395235}"/>
              </a:ext>
            </a:extLst>
          </p:cNvPr>
          <p:cNvSpPr txBox="1"/>
          <p:nvPr/>
        </p:nvSpPr>
        <p:spPr>
          <a:xfrm>
            <a:off x="16005" y="5444039"/>
            <a:ext cx="6754584" cy="400110"/>
          </a:xfrm>
          <a:prstGeom prst="rect">
            <a:avLst/>
          </a:prstGeom>
          <a:noFill/>
        </p:spPr>
        <p:txBody>
          <a:bodyPr wrap="square">
            <a:spAutoFit/>
          </a:bodyPr>
          <a:lstStyle/>
          <a:p>
            <a:pPr marL="158750" marR="430530" lvl="1" algn="just">
              <a:buClr>
                <a:srgbClr val="4D4B4B"/>
              </a:buClr>
              <a:buSzPts val="1400"/>
              <a:tabLst>
                <a:tab pos="1674495" algn="l"/>
              </a:tabLst>
            </a:pPr>
            <a:r>
              <a:rPr lang="ru-RU" sz="2000" b="1" i="1" kern="0" dirty="0">
                <a:solidFill>
                  <a:srgbClr val="002060"/>
                </a:solidFill>
                <a:latin typeface="Times New Roman" panose="02020603050405020304" pitchFamily="18" charset="0"/>
                <a:cs typeface="Times New Roman" panose="02020603050405020304" pitchFamily="18" charset="0"/>
              </a:rPr>
              <a:t> - Пока нет.</a:t>
            </a:r>
          </a:p>
        </p:txBody>
      </p:sp>
      <p:sp>
        <p:nvSpPr>
          <p:cNvPr id="29" name="TextBox 28">
            <a:extLst>
              <a:ext uri="{FF2B5EF4-FFF2-40B4-BE49-F238E27FC236}">
                <a16:creationId xmlns:a16="http://schemas.microsoft.com/office/drawing/2014/main" id="{662D0423-DFE1-18F7-DEE7-21EE08BA676C}"/>
              </a:ext>
            </a:extLst>
          </p:cNvPr>
          <p:cNvSpPr txBox="1"/>
          <p:nvPr/>
        </p:nvSpPr>
        <p:spPr>
          <a:xfrm>
            <a:off x="117646" y="5860010"/>
            <a:ext cx="10901853" cy="423642"/>
          </a:xfrm>
          <a:prstGeom prst="rect">
            <a:avLst/>
          </a:prstGeom>
          <a:noFill/>
        </p:spPr>
        <p:txBody>
          <a:bodyPr wrap="square">
            <a:spAutoFit/>
          </a:bodyPr>
          <a:lstStyle/>
          <a:p>
            <a:pPr marL="158750" marR="430530" lvl="1" algn="just">
              <a:buClr>
                <a:srgbClr val="4D4B4B"/>
              </a:buClr>
              <a:buSzPts val="1400"/>
              <a:tabLst>
                <a:tab pos="1665605" algn="l"/>
              </a:tabLst>
            </a:pPr>
            <a:endParaRPr lang="ru-RU" sz="600" b="1" i="1" kern="0" dirty="0">
              <a:solidFill>
                <a:schemeClr val="accent2">
                  <a:lumMod val="50000"/>
                </a:schemeClr>
              </a:solidFill>
              <a:latin typeface="Times New Roman" panose="02020603050405020304" pitchFamily="18" charset="0"/>
              <a:cs typeface="Times New Roman" panose="02020603050405020304" pitchFamily="18" charset="0"/>
            </a:endParaRPr>
          </a:p>
          <a:p>
            <a:pPr marL="158750" marR="430530" lvl="1" algn="just">
              <a:buClr>
                <a:srgbClr val="4D4B4B"/>
              </a:buClr>
              <a:buSzPts val="1400"/>
              <a:tabLst>
                <a:tab pos="1665605" algn="l"/>
              </a:tabLst>
            </a:pPr>
            <a:endParaRPr lang="ru-RU" sz="100" b="1" kern="0" dirty="0">
              <a:solidFill>
                <a:srgbClr val="002060"/>
              </a:solidFill>
              <a:latin typeface="Times New Roman" panose="02020603050405020304" pitchFamily="18" charset="0"/>
              <a:cs typeface="Times New Roman" panose="02020603050405020304" pitchFamily="18" charset="0"/>
            </a:endParaRPr>
          </a:p>
          <a:p>
            <a:pPr marL="158750" marR="430530" lvl="1" algn="just">
              <a:lnSpc>
                <a:spcPts val="1680"/>
              </a:lnSpc>
              <a:buClr>
                <a:srgbClr val="4D4B4B"/>
              </a:buClr>
              <a:buSzPts val="1400"/>
              <a:tabLst>
                <a:tab pos="1665605" algn="l"/>
              </a:tabLst>
            </a:pPr>
            <a:r>
              <a:rPr lang="ru-RU" sz="2000" b="1" kern="0" dirty="0">
                <a:solidFill>
                  <a:srgbClr val="002060"/>
                </a:solidFill>
                <a:latin typeface="Times New Roman" panose="02020603050405020304" pitchFamily="18" charset="0"/>
                <a:cs typeface="Times New Roman" panose="02020603050405020304" pitchFamily="18" charset="0"/>
              </a:rPr>
              <a:t>4.Я собираю заявки на лагерь… Вам интересно было бы …?</a:t>
            </a:r>
          </a:p>
        </p:txBody>
      </p:sp>
      <p:sp>
        <p:nvSpPr>
          <p:cNvPr id="31" name="TextBox 30">
            <a:extLst>
              <a:ext uri="{FF2B5EF4-FFF2-40B4-BE49-F238E27FC236}">
                <a16:creationId xmlns:a16="http://schemas.microsoft.com/office/drawing/2014/main" id="{BAD931ED-8164-46A9-5747-1E5A59EE300C}"/>
              </a:ext>
            </a:extLst>
          </p:cNvPr>
          <p:cNvSpPr txBox="1"/>
          <p:nvPr/>
        </p:nvSpPr>
        <p:spPr>
          <a:xfrm>
            <a:off x="160600" y="4328164"/>
            <a:ext cx="6754584" cy="400110"/>
          </a:xfrm>
          <a:prstGeom prst="rect">
            <a:avLst/>
          </a:prstGeom>
          <a:noFill/>
        </p:spPr>
        <p:txBody>
          <a:bodyPr wrap="square">
            <a:spAutoFit/>
          </a:bodyPr>
          <a:lstStyle/>
          <a:p>
            <a:pPr marL="158750" marR="430530" lvl="1" algn="just">
              <a:buClr>
                <a:srgbClr val="4D4B4B"/>
              </a:buClr>
              <a:buSzPts val="1400"/>
              <a:tabLst>
                <a:tab pos="1674495" algn="l"/>
              </a:tabLst>
            </a:pPr>
            <a:r>
              <a:rPr lang="ru-RU" sz="2000" b="1" i="1" kern="0" dirty="0">
                <a:solidFill>
                  <a:srgbClr val="002060"/>
                </a:solidFill>
                <a:latin typeface="Times New Roman" panose="02020603050405020304" pitchFamily="18" charset="0"/>
                <a:cs typeface="Times New Roman" panose="02020603050405020304" pitchFamily="18" charset="0"/>
              </a:rPr>
              <a:t>-  Мне детей не с кем оставить.</a:t>
            </a:r>
          </a:p>
        </p:txBody>
      </p:sp>
    </p:spTree>
    <p:extLst>
      <p:ext uri="{BB962C8B-B14F-4D97-AF65-F5344CB8AC3E}">
        <p14:creationId xmlns:p14="http://schemas.microsoft.com/office/powerpoint/2010/main" val="384436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9" grpId="0"/>
      <p:bldP spid="11" grpId="0"/>
      <p:bldP spid="13" grpId="0"/>
      <p:bldP spid="15" grpId="0"/>
      <p:bldP spid="17" grpId="0"/>
      <p:bldP spid="21" grpId="0"/>
      <p:bldP spid="23" grpId="0"/>
      <p:bldP spid="25" grpId="0"/>
      <p:bldP spid="27" grpId="0"/>
      <p:bldP spid="29" grpId="0"/>
      <p:bldP spid="31"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2F5227B-8541-540E-7032-0FFB7E2FAE29}"/>
              </a:ext>
            </a:extLst>
          </p:cNvPr>
          <p:cNvSpPr txBox="1"/>
          <p:nvPr/>
        </p:nvSpPr>
        <p:spPr>
          <a:xfrm>
            <a:off x="535858" y="1125963"/>
            <a:ext cx="10609006" cy="523220"/>
          </a:xfrm>
          <a:prstGeom prst="rect">
            <a:avLst/>
          </a:prstGeom>
          <a:noFill/>
        </p:spPr>
        <p:txBody>
          <a:bodyPr wrap="square">
            <a:spAutoFit/>
          </a:bodyPr>
          <a:lstStyle/>
          <a:p>
            <a:pPr algn="ctr"/>
            <a:r>
              <a:rPr lang="ru-RU" sz="1800" dirty="0">
                <a:effectLst/>
                <a:latin typeface="Calibri" panose="020F0502020204030204" pitchFamily="34" charset="0"/>
                <a:ea typeface="Calibri" panose="020F0502020204030204" pitchFamily="34" charset="0"/>
                <a:cs typeface="Times New Roman" panose="02020603050405020304" pitchFamily="18" charset="0"/>
              </a:rPr>
              <a:t>.</a:t>
            </a:r>
          </a:p>
          <a:p>
            <a:pPr algn="ctr"/>
            <a:endParaRPr lang="ru-RU" sz="1000" b="1" dirty="0">
              <a:solidFill>
                <a:schemeClr val="accent2">
                  <a:lumMod val="50000"/>
                </a:schemeClr>
              </a:solidFill>
            </a:endParaRPr>
          </a:p>
        </p:txBody>
      </p:sp>
      <p:sp>
        <p:nvSpPr>
          <p:cNvPr id="16" name="TextBox 15">
            <a:extLst>
              <a:ext uri="{FF2B5EF4-FFF2-40B4-BE49-F238E27FC236}">
                <a16:creationId xmlns:a16="http://schemas.microsoft.com/office/drawing/2014/main" id="{DCE59056-38B4-867A-2C51-C3ED387B63DE}"/>
              </a:ext>
            </a:extLst>
          </p:cNvPr>
          <p:cNvSpPr txBox="1"/>
          <p:nvPr/>
        </p:nvSpPr>
        <p:spPr>
          <a:xfrm>
            <a:off x="402336" y="1289953"/>
            <a:ext cx="11399519" cy="3539430"/>
          </a:xfrm>
          <a:prstGeom prst="rect">
            <a:avLst/>
          </a:prstGeom>
          <a:noFill/>
        </p:spPr>
        <p:txBody>
          <a:bodyPr wrap="square">
            <a:spAutoFit/>
          </a:bodyPr>
          <a:lstStyle/>
          <a:p>
            <a:pPr marL="457200" indent="-457200">
              <a:buFont typeface="Arial" panose="020B0604020202020204" pitchFamily="34" charset="0"/>
              <a:buChar char="•"/>
            </a:pPr>
            <a:r>
              <a:rPr lang="ru-RU" sz="3200" b="1" kern="0" dirty="0">
                <a:solidFill>
                  <a:srgbClr val="002060"/>
                </a:solidFill>
                <a:latin typeface="Times New Roman" panose="02020603050405020304" pitchFamily="18" charset="0"/>
                <a:cs typeface="Times New Roman" panose="02020603050405020304" pitchFamily="18" charset="0"/>
              </a:rPr>
              <a:t>Подготовка обязательна</a:t>
            </a:r>
          </a:p>
          <a:p>
            <a:pPr marL="342900" indent="-342900">
              <a:buFont typeface="Arial" panose="020B0604020202020204" pitchFamily="34" charset="0"/>
              <a:buChar char="•"/>
            </a:pPr>
            <a:endParaRPr lang="ru-RU" sz="800" b="1" kern="0" dirty="0">
              <a:solidFill>
                <a:srgbClr val="002060"/>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ru-RU" sz="3200" b="1" kern="0" dirty="0">
                <a:solidFill>
                  <a:srgbClr val="002060"/>
                </a:solidFill>
                <a:latin typeface="Times New Roman" panose="02020603050405020304" pitchFamily="18" charset="0"/>
                <a:cs typeface="Times New Roman" panose="02020603050405020304" pitchFamily="18" charset="0"/>
              </a:rPr>
              <a:t>Задавайте вопросы в логической последовательности, а не скачите с темы на тему</a:t>
            </a:r>
          </a:p>
          <a:p>
            <a:pPr marL="342900" indent="-342900">
              <a:buFont typeface="Arial" panose="020B0604020202020204" pitchFamily="34" charset="0"/>
              <a:buChar char="•"/>
            </a:pPr>
            <a:endParaRPr lang="ru-RU" sz="800" b="1" kern="0" dirty="0">
              <a:solidFill>
                <a:srgbClr val="002060"/>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ru-RU" sz="3200" b="1" kern="0" dirty="0">
                <a:solidFill>
                  <a:srgbClr val="002060"/>
                </a:solidFill>
                <a:latin typeface="Times New Roman" panose="02020603050405020304" pitchFamily="18" charset="0"/>
                <a:cs typeface="Times New Roman" panose="02020603050405020304" pitchFamily="18" charset="0"/>
              </a:rPr>
              <a:t>Используйте правильную интонацию</a:t>
            </a:r>
          </a:p>
          <a:p>
            <a:endParaRPr lang="ru-RU" sz="800" b="1" kern="0" dirty="0">
              <a:solidFill>
                <a:srgbClr val="002060"/>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ru-RU" sz="3200" b="1" kern="0" dirty="0">
                <a:solidFill>
                  <a:srgbClr val="002060"/>
                </a:solidFill>
                <a:latin typeface="Times New Roman" panose="02020603050405020304" pitchFamily="18" charset="0"/>
                <a:cs typeface="Times New Roman" panose="02020603050405020304" pitchFamily="18" charset="0"/>
              </a:rPr>
              <a:t>Активное слушание</a:t>
            </a:r>
          </a:p>
          <a:p>
            <a:pPr marL="342900" indent="-342900">
              <a:buFont typeface="Arial" panose="020B0604020202020204" pitchFamily="34" charset="0"/>
              <a:buChar char="•"/>
            </a:pPr>
            <a:endParaRPr lang="ru-RU" sz="800" b="1" kern="0" dirty="0">
              <a:solidFill>
                <a:srgbClr val="002060"/>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ru-RU" sz="3200" b="1" kern="0" dirty="0">
                <a:solidFill>
                  <a:srgbClr val="002060"/>
                </a:solidFill>
                <a:latin typeface="Times New Roman" panose="02020603050405020304" pitchFamily="18" charset="0"/>
                <a:cs typeface="Times New Roman" panose="02020603050405020304" pitchFamily="18" charset="0"/>
              </a:rPr>
              <a:t>Не уходите в беседы «обо всем»</a:t>
            </a:r>
          </a:p>
        </p:txBody>
      </p:sp>
      <p:sp>
        <p:nvSpPr>
          <p:cNvPr id="18" name="TextBox 17">
            <a:extLst>
              <a:ext uri="{FF2B5EF4-FFF2-40B4-BE49-F238E27FC236}">
                <a16:creationId xmlns:a16="http://schemas.microsoft.com/office/drawing/2014/main" id="{59624B99-DB48-7015-6143-23DE6E5B295D}"/>
              </a:ext>
            </a:extLst>
          </p:cNvPr>
          <p:cNvSpPr txBox="1"/>
          <p:nvPr/>
        </p:nvSpPr>
        <p:spPr>
          <a:xfrm>
            <a:off x="1339153" y="490724"/>
            <a:ext cx="10462702" cy="635239"/>
          </a:xfrm>
          <a:prstGeom prst="rect">
            <a:avLst/>
          </a:prstGeom>
          <a:noFill/>
        </p:spPr>
        <p:txBody>
          <a:bodyPr wrap="square">
            <a:spAutoFit/>
          </a:bodyPr>
          <a:lstStyle/>
          <a:p>
            <a:pPr marR="441960" lvl="1" algn="ctr">
              <a:lnSpc>
                <a:spcPct val="98000"/>
              </a:lnSpc>
              <a:spcBef>
                <a:spcPts val="505"/>
              </a:spcBef>
              <a:buClr>
                <a:srgbClr val="231F1F"/>
              </a:buClr>
              <a:buSzPts val="1400"/>
              <a:tabLst>
                <a:tab pos="1791970" algn="l"/>
              </a:tabLst>
            </a:pPr>
            <a:r>
              <a:rPr lang="ru-RU" sz="3600" b="1" kern="0" dirty="0">
                <a:solidFill>
                  <a:srgbClr val="C00000"/>
                </a:solidFill>
                <a:latin typeface="Times New Roman" panose="02020603050405020304" pitchFamily="18" charset="0"/>
                <a:cs typeface="Times New Roman" panose="02020603050405020304" pitchFamily="18" charset="0"/>
              </a:rPr>
              <a:t>Правила  сбора информации</a:t>
            </a:r>
          </a:p>
        </p:txBody>
      </p:sp>
    </p:spTree>
    <p:extLst>
      <p:ext uri="{BB962C8B-B14F-4D97-AF65-F5344CB8AC3E}">
        <p14:creationId xmlns:p14="http://schemas.microsoft.com/office/powerpoint/2010/main" val="120928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2FF93B8-3C58-C3C3-6F54-0D8B7CC5BD95}"/>
              </a:ext>
            </a:extLst>
          </p:cNvPr>
          <p:cNvSpPr txBox="1"/>
          <p:nvPr/>
        </p:nvSpPr>
        <p:spPr>
          <a:xfrm>
            <a:off x="429963" y="310355"/>
            <a:ext cx="11314175" cy="553998"/>
          </a:xfrm>
          <a:prstGeom prst="rect">
            <a:avLst/>
          </a:prstGeom>
          <a:noFill/>
        </p:spPr>
        <p:txBody>
          <a:bodyPr wrap="square">
            <a:spAutoFit/>
          </a:bodyPr>
          <a:lstStyle/>
          <a:p>
            <a:pPr indent="270510" algn="ctr"/>
            <a:r>
              <a:rPr lang="ru-RU" sz="3000" b="1" kern="0" dirty="0">
                <a:solidFill>
                  <a:srgbClr val="C00000"/>
                </a:solidFill>
                <a:latin typeface="Times New Roman" panose="02020603050405020304" pitchFamily="18" charset="0"/>
                <a:cs typeface="Times New Roman" panose="02020603050405020304" pitchFamily="18" charset="0"/>
              </a:rPr>
              <a:t>Третий этап. Презентация. Матрица аргументации. </a:t>
            </a:r>
          </a:p>
        </p:txBody>
      </p:sp>
      <p:sp>
        <p:nvSpPr>
          <p:cNvPr id="6" name="TextBox 5">
            <a:extLst>
              <a:ext uri="{FF2B5EF4-FFF2-40B4-BE49-F238E27FC236}">
                <a16:creationId xmlns:a16="http://schemas.microsoft.com/office/drawing/2014/main" id="{189302EB-D285-5135-7413-062E9FF66A72}"/>
              </a:ext>
            </a:extLst>
          </p:cNvPr>
          <p:cNvSpPr txBox="1"/>
          <p:nvPr/>
        </p:nvSpPr>
        <p:spPr>
          <a:xfrm>
            <a:off x="1751208" y="922567"/>
            <a:ext cx="3893813" cy="461665"/>
          </a:xfrm>
          <a:prstGeom prst="rect">
            <a:avLst/>
          </a:prstGeom>
          <a:noFill/>
        </p:spPr>
        <p:txBody>
          <a:bodyPr wrap="square">
            <a:spAutoFit/>
          </a:bodyPr>
          <a:lstStyle/>
          <a:p>
            <a:pPr marL="323215">
              <a:spcBef>
                <a:spcPts val="1090"/>
              </a:spcBef>
              <a:spcAft>
                <a:spcPts val="0"/>
              </a:spcAft>
            </a:pPr>
            <a:r>
              <a:rPr lang="ru-RU" sz="2400" b="1" i="1"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rPr>
              <a:t>ФАБУЛА</a:t>
            </a:r>
            <a:r>
              <a:rPr lang="ru-RU" sz="2400" b="1" i="1" spc="-80"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rPr>
              <a:t> </a:t>
            </a:r>
            <a:r>
              <a:rPr lang="ru-RU" sz="2400" b="1" i="1"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rPr>
              <a:t>АРГУМЕНТА</a:t>
            </a:r>
            <a:r>
              <a:rPr lang="ru-RU" sz="2400" b="1" i="1" spc="-85"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rPr>
              <a:t> </a:t>
            </a:r>
            <a:r>
              <a:rPr lang="ru-RU" sz="2400" b="1" i="1"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rPr>
              <a:t>–</a:t>
            </a:r>
            <a:r>
              <a:rPr lang="ru-RU" sz="2400" b="1" i="1" spc="-80"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rPr>
              <a:t> </a:t>
            </a:r>
            <a:endParaRPr lang="ru-RU" sz="2400" i="1"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F6C4B1EC-23AA-0760-8C99-8B0DF2AAD319}"/>
              </a:ext>
            </a:extLst>
          </p:cNvPr>
          <p:cNvSpPr txBox="1"/>
          <p:nvPr/>
        </p:nvSpPr>
        <p:spPr>
          <a:xfrm>
            <a:off x="-177904" y="1690481"/>
            <a:ext cx="12070077" cy="4857164"/>
          </a:xfrm>
          <a:prstGeom prst="rect">
            <a:avLst/>
          </a:prstGeom>
          <a:noFill/>
        </p:spPr>
        <p:txBody>
          <a:bodyPr wrap="square">
            <a:spAutoFit/>
          </a:bodyPr>
          <a:lstStyle/>
          <a:p>
            <a:pPr marL="455930" algn="just"/>
            <a:r>
              <a:rPr lang="ru-RU" sz="2400" b="1" kern="0" dirty="0">
                <a:solidFill>
                  <a:srgbClr val="C00000"/>
                </a:solidFill>
                <a:latin typeface="Times New Roman" panose="02020603050405020304" pitchFamily="18" charset="0"/>
                <a:cs typeface="Times New Roman" panose="02020603050405020304" pitchFamily="18" charset="0"/>
              </a:rPr>
              <a:t>Тезис (то, что мы доказываем) </a:t>
            </a:r>
            <a:r>
              <a:rPr lang="ru-RU" sz="2400" b="1" kern="0" dirty="0">
                <a:solidFill>
                  <a:srgbClr val="002060"/>
                </a:solidFill>
                <a:latin typeface="Times New Roman" panose="02020603050405020304" pitchFamily="18" charset="0"/>
                <a:cs typeface="Times New Roman" panose="02020603050405020304" pitchFamily="18" charset="0"/>
              </a:rPr>
              <a:t>- Нужно быть членом профсоюза.</a:t>
            </a:r>
          </a:p>
          <a:p>
            <a:pPr marL="455930" algn="just"/>
            <a:endParaRPr lang="ru-RU" sz="600" b="1" kern="0" dirty="0">
              <a:solidFill>
                <a:srgbClr val="C00000"/>
              </a:solidFill>
              <a:latin typeface="Times New Roman" panose="02020603050405020304" pitchFamily="18" charset="0"/>
              <a:cs typeface="Times New Roman" panose="02020603050405020304" pitchFamily="18" charset="0"/>
            </a:endParaRPr>
          </a:p>
          <a:p>
            <a:pPr marL="455930" algn="just"/>
            <a:r>
              <a:rPr lang="ru-RU" sz="2400" b="1" kern="0" dirty="0">
                <a:solidFill>
                  <a:srgbClr val="C00000"/>
                </a:solidFill>
                <a:latin typeface="Times New Roman" panose="02020603050405020304" pitchFamily="18" charset="0"/>
                <a:cs typeface="Times New Roman" panose="02020603050405020304" pitchFamily="18" charset="0"/>
              </a:rPr>
              <a:t>Аргумент</a:t>
            </a:r>
          </a:p>
          <a:p>
            <a:pPr marL="798830" indent="-342900" algn="just">
              <a:buFont typeface="Arial" panose="020B0604020202020204" pitchFamily="34" charset="0"/>
              <a:buChar char="•"/>
            </a:pPr>
            <a:r>
              <a:rPr lang="ru-RU" sz="2400" b="1" kern="0" dirty="0">
                <a:solidFill>
                  <a:srgbClr val="C00000"/>
                </a:solidFill>
                <a:latin typeface="Times New Roman" panose="02020603050405020304" pitchFamily="18" charset="0"/>
                <a:cs typeface="Times New Roman" panose="02020603050405020304" pitchFamily="18" charset="0"/>
              </a:rPr>
              <a:t>Фабула аргумента </a:t>
            </a:r>
            <a:r>
              <a:rPr lang="ru-RU" sz="2400" b="1" kern="0" dirty="0">
                <a:solidFill>
                  <a:srgbClr val="002060"/>
                </a:solidFill>
                <a:latin typeface="Times New Roman" panose="02020603050405020304" pitchFamily="18" charset="0"/>
                <a:cs typeface="Times New Roman" panose="02020603050405020304" pitchFamily="18" charset="0"/>
              </a:rPr>
              <a:t>(не содержит ни эмоций, ни рациональности) - Быть членом профсоюза выгодно </a:t>
            </a:r>
            <a:r>
              <a:rPr lang="ru-RU" sz="2400" b="1" kern="0" dirty="0">
                <a:solidFill>
                  <a:srgbClr val="FF0000"/>
                </a:solidFill>
                <a:latin typeface="Times New Roman" panose="02020603050405020304" pitchFamily="18" charset="0"/>
                <a:cs typeface="Times New Roman" panose="02020603050405020304" pitchFamily="18" charset="0"/>
              </a:rPr>
              <a:t>(</a:t>
            </a:r>
            <a:r>
              <a:rPr lang="ru-RU" sz="2400" b="1" i="1" kern="0" dirty="0">
                <a:solidFill>
                  <a:srgbClr val="C00000"/>
                </a:solidFill>
                <a:latin typeface="Times New Roman" panose="02020603050405020304" pitchFamily="18" charset="0"/>
                <a:cs typeface="Times New Roman" panose="02020603050405020304" pitchFamily="18" charset="0"/>
              </a:rPr>
              <a:t>ценность: деньги</a:t>
            </a:r>
            <a:r>
              <a:rPr lang="ru-RU" sz="2400" b="1" kern="0" dirty="0">
                <a:solidFill>
                  <a:srgbClr val="FF0000"/>
                </a:solidFill>
                <a:latin typeface="Times New Roman" panose="02020603050405020304" pitchFamily="18" charset="0"/>
                <a:cs typeface="Times New Roman" panose="02020603050405020304" pitchFamily="18" charset="0"/>
              </a:rPr>
              <a:t>)</a:t>
            </a:r>
            <a:r>
              <a:rPr lang="ru-RU" sz="2400" b="1" kern="0" dirty="0">
                <a:solidFill>
                  <a:srgbClr val="002060"/>
                </a:solidFill>
                <a:latin typeface="Times New Roman" panose="02020603050405020304" pitchFamily="18" charset="0"/>
                <a:cs typeface="Times New Roman" panose="02020603050405020304" pitchFamily="18" charset="0"/>
              </a:rPr>
              <a:t>.</a:t>
            </a:r>
          </a:p>
          <a:p>
            <a:pPr marL="455930" algn="just"/>
            <a:r>
              <a:rPr lang="ru-RU" sz="2400" b="1" kern="0" dirty="0">
                <a:solidFill>
                  <a:srgbClr val="C00000"/>
                </a:solidFill>
                <a:latin typeface="Times New Roman" panose="02020603050405020304" pitchFamily="18" charset="0"/>
                <a:cs typeface="Times New Roman" panose="02020603050405020304" pitchFamily="18" charset="0"/>
              </a:rPr>
              <a:t>Поддержка (картинка).</a:t>
            </a:r>
            <a:r>
              <a:rPr lang="ru-RU" sz="2400" b="1" kern="0" dirty="0">
                <a:solidFill>
                  <a:srgbClr val="002060"/>
                </a:solidFill>
                <a:latin typeface="Times New Roman" panose="02020603050405020304" pitchFamily="18" charset="0"/>
                <a:cs typeface="Times New Roman" panose="02020603050405020304" pitchFamily="18" charset="0"/>
              </a:rPr>
              <a:t>Только представьте, сколько денег можно сэкономить, будучи    членом профсоюза. Идете в магазины, кафе и получаете профсоюзные скидки; с покупок Вам возвращается </a:t>
            </a:r>
            <a:r>
              <a:rPr lang="ru-RU" sz="2400" b="1" kern="0" dirty="0" err="1">
                <a:solidFill>
                  <a:srgbClr val="002060"/>
                </a:solidFill>
                <a:latin typeface="Times New Roman" panose="02020603050405020304" pitchFamily="18" charset="0"/>
                <a:cs typeface="Times New Roman" panose="02020603050405020304" pitchFamily="18" charset="0"/>
              </a:rPr>
              <a:t>кэшбэк</a:t>
            </a:r>
            <a:r>
              <a:rPr lang="ru-RU" sz="2400" b="1" kern="0" dirty="0">
                <a:solidFill>
                  <a:srgbClr val="002060"/>
                </a:solidFill>
                <a:latin typeface="Times New Roman" panose="02020603050405020304" pitchFamily="18" charset="0"/>
                <a:cs typeface="Times New Roman" panose="02020603050405020304" pitchFamily="18" charset="0"/>
              </a:rPr>
              <a:t>. Если у Вас возник юридический вопрос Вам как члену профсоюза юрист даст консультацию, а при необходимости подготовит документы, жалобы, иски абсолютно бесплатно. Через специалиста профсоюза по налоговым декларациям Вы можете вернуть налоги и получить налоговые вычеты, подготовка деклараций также бесплатно. И это далеко не полный перечень возможностей.</a:t>
            </a:r>
          </a:p>
          <a:p>
            <a:pPr marL="455930" algn="just">
              <a:lnSpc>
                <a:spcPts val="2165"/>
              </a:lnSpc>
            </a:pPr>
            <a:endParaRPr lang="ru-RU" sz="1100" dirty="0">
              <a:effectLst/>
              <a:latin typeface="Tahoma" panose="020B0604030504040204" pitchFamily="34" charset="0"/>
              <a:ea typeface="Tahoma" panose="020B0604030504040204" pitchFamily="34" charset="0"/>
            </a:endParaRPr>
          </a:p>
        </p:txBody>
      </p:sp>
      <p:sp>
        <p:nvSpPr>
          <p:cNvPr id="7" name="TextBox 6">
            <a:extLst>
              <a:ext uri="{FF2B5EF4-FFF2-40B4-BE49-F238E27FC236}">
                <a16:creationId xmlns:a16="http://schemas.microsoft.com/office/drawing/2014/main" id="{4F9B03E9-C532-4C93-7210-86D33A8D1D14}"/>
              </a:ext>
            </a:extLst>
          </p:cNvPr>
          <p:cNvSpPr txBox="1"/>
          <p:nvPr/>
        </p:nvSpPr>
        <p:spPr>
          <a:xfrm>
            <a:off x="704461" y="922567"/>
            <a:ext cx="1413588" cy="461665"/>
          </a:xfrm>
          <a:prstGeom prst="rect">
            <a:avLst/>
          </a:prstGeom>
          <a:noFill/>
        </p:spPr>
        <p:txBody>
          <a:bodyPr wrap="square">
            <a:spAutoFit/>
          </a:bodyPr>
          <a:lstStyle/>
          <a:p>
            <a:r>
              <a:rPr lang="ru-RU" sz="2400" b="1" i="1"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rPr>
              <a:t>ТЕЗИС</a:t>
            </a:r>
            <a:r>
              <a:rPr lang="ru-RU" sz="2400" b="1" i="1" spc="-85"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rPr>
              <a:t> </a:t>
            </a:r>
            <a:r>
              <a:rPr lang="ru-RU" sz="2400" b="1" i="1"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rPr>
              <a:t>–</a:t>
            </a:r>
            <a:endParaRPr lang="ru-RU" dirty="0"/>
          </a:p>
        </p:txBody>
      </p:sp>
      <p:sp>
        <p:nvSpPr>
          <p:cNvPr id="10" name="TextBox 9">
            <a:extLst>
              <a:ext uri="{FF2B5EF4-FFF2-40B4-BE49-F238E27FC236}">
                <a16:creationId xmlns:a16="http://schemas.microsoft.com/office/drawing/2014/main" id="{6B66BFBD-4C6D-7CFA-0AE3-EFCFD9DF31FF}"/>
              </a:ext>
            </a:extLst>
          </p:cNvPr>
          <p:cNvSpPr txBox="1"/>
          <p:nvPr/>
        </p:nvSpPr>
        <p:spPr>
          <a:xfrm>
            <a:off x="5645020" y="929463"/>
            <a:ext cx="2407297" cy="461665"/>
          </a:xfrm>
          <a:prstGeom prst="rect">
            <a:avLst/>
          </a:prstGeom>
          <a:noFill/>
        </p:spPr>
        <p:txBody>
          <a:bodyPr wrap="square">
            <a:spAutoFit/>
          </a:bodyPr>
          <a:lstStyle/>
          <a:p>
            <a:r>
              <a:rPr lang="ru-RU" sz="2400" b="1" i="1"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rPr>
              <a:t>ПОДДЕРЖКА</a:t>
            </a:r>
            <a:r>
              <a:rPr lang="ru-RU" sz="2400" b="1" i="1" spc="-85"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rPr>
              <a:t> </a:t>
            </a:r>
            <a:r>
              <a:rPr lang="ru-RU" sz="2400" b="1" i="1"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rPr>
              <a:t>–</a:t>
            </a:r>
            <a:endParaRPr lang="ru-RU" dirty="0"/>
          </a:p>
        </p:txBody>
      </p:sp>
      <p:sp>
        <p:nvSpPr>
          <p:cNvPr id="12" name="TextBox 11">
            <a:extLst>
              <a:ext uri="{FF2B5EF4-FFF2-40B4-BE49-F238E27FC236}">
                <a16:creationId xmlns:a16="http://schemas.microsoft.com/office/drawing/2014/main" id="{9B2D2D73-3975-6740-6A7D-B352FAAC14B6}"/>
              </a:ext>
            </a:extLst>
          </p:cNvPr>
          <p:cNvSpPr txBox="1"/>
          <p:nvPr/>
        </p:nvSpPr>
        <p:spPr>
          <a:xfrm>
            <a:off x="8052317" y="944322"/>
            <a:ext cx="5325446" cy="461665"/>
          </a:xfrm>
          <a:prstGeom prst="rect">
            <a:avLst/>
          </a:prstGeom>
          <a:noFill/>
        </p:spPr>
        <p:txBody>
          <a:bodyPr wrap="square">
            <a:spAutoFit/>
          </a:bodyPr>
          <a:lstStyle/>
          <a:p>
            <a:r>
              <a:rPr lang="ru-RU" sz="2400" b="1" i="1"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rPr>
              <a:t>ПРИМЕР</a:t>
            </a:r>
            <a:endParaRPr lang="ru-RU" dirty="0"/>
          </a:p>
        </p:txBody>
      </p:sp>
    </p:spTree>
    <p:extLst>
      <p:ext uri="{BB962C8B-B14F-4D97-AF65-F5344CB8AC3E}">
        <p14:creationId xmlns:p14="http://schemas.microsoft.com/office/powerpoint/2010/main" val="4105454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A13C05-2CA8-29B8-B6C5-E3A76687CA65}"/>
              </a:ext>
            </a:extLst>
          </p:cNvPr>
          <p:cNvSpPr txBox="1"/>
          <p:nvPr/>
        </p:nvSpPr>
        <p:spPr>
          <a:xfrm>
            <a:off x="134112" y="910551"/>
            <a:ext cx="11582400" cy="3046988"/>
          </a:xfrm>
          <a:prstGeom prst="rect">
            <a:avLst/>
          </a:prstGeom>
          <a:noFill/>
        </p:spPr>
        <p:txBody>
          <a:bodyPr wrap="square">
            <a:spAutoFit/>
          </a:bodyPr>
          <a:lstStyle/>
          <a:p>
            <a:pPr marL="455930" algn="just"/>
            <a:r>
              <a:rPr lang="ru-RU" sz="2400" b="1" kern="0" dirty="0">
                <a:solidFill>
                  <a:srgbClr val="C00000"/>
                </a:solidFill>
                <a:latin typeface="Times New Roman" panose="02020603050405020304" pitchFamily="18" charset="0"/>
                <a:cs typeface="Times New Roman" panose="02020603050405020304" pitchFamily="18" charset="0"/>
              </a:rPr>
              <a:t>Факт (пример)</a:t>
            </a:r>
          </a:p>
          <a:p>
            <a:pPr marL="455930" algn="just"/>
            <a:r>
              <a:rPr lang="ru-RU" sz="2400" b="1" kern="0" dirty="0">
                <a:solidFill>
                  <a:srgbClr val="002060"/>
                </a:solidFill>
                <a:latin typeface="Times New Roman" panose="02020603050405020304" pitchFamily="18" charset="0"/>
                <a:cs typeface="Times New Roman" panose="02020603050405020304" pitchFamily="18" charset="0"/>
              </a:rPr>
              <a:t>Только по </a:t>
            </a:r>
            <a:r>
              <a:rPr lang="ru-RU" sz="2400" b="1" kern="0" dirty="0" err="1">
                <a:solidFill>
                  <a:srgbClr val="002060"/>
                </a:solidFill>
                <a:latin typeface="Times New Roman" panose="02020603050405020304" pitchFamily="18" charset="0"/>
                <a:cs typeface="Times New Roman" panose="02020603050405020304" pitchFamily="18" charset="0"/>
              </a:rPr>
              <a:t>профкарте</a:t>
            </a:r>
            <a:r>
              <a:rPr lang="ru-RU" sz="2400" b="1" kern="0" dirty="0">
                <a:solidFill>
                  <a:srgbClr val="002060"/>
                </a:solidFill>
                <a:latin typeface="Times New Roman" panose="02020603050405020304" pitchFamily="18" charset="0"/>
                <a:cs typeface="Times New Roman" panose="02020603050405020304" pitchFamily="18" charset="0"/>
              </a:rPr>
              <a:t> на услугах и товарах члены профсоюза экономят сотни рублей ежемесячно. Что касается юридической  помощи, то, например, нашей работнице через суд удалось уменьшить задолженность перед банком на 200 000 руб. </a:t>
            </a:r>
          </a:p>
          <a:p>
            <a:pPr marL="455930" algn="just"/>
            <a:r>
              <a:rPr lang="ru-RU" sz="2400" b="1" kern="0" dirty="0">
                <a:solidFill>
                  <a:srgbClr val="002060"/>
                </a:solidFill>
                <a:latin typeface="Times New Roman" panose="02020603050405020304" pitchFamily="18" charset="0"/>
                <a:cs typeface="Times New Roman" panose="02020603050405020304" pitchFamily="18" charset="0"/>
              </a:rPr>
              <a:t>Членам профсоюза, оказавшимся в тяжелой жизненной ситуации, профкомом оказывается материальная помощь. В зависимости от ситуации она может превышать 100 000 руб.</a:t>
            </a:r>
          </a:p>
        </p:txBody>
      </p:sp>
    </p:spTree>
    <p:extLst>
      <p:ext uri="{BB962C8B-B14F-4D97-AF65-F5344CB8AC3E}">
        <p14:creationId xmlns:p14="http://schemas.microsoft.com/office/powerpoint/2010/main" val="144614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id="{D0E3047F-122E-EC1D-9867-5B389C0097C5}"/>
              </a:ext>
            </a:extLst>
          </p:cNvPr>
          <p:cNvGraphicFramePr>
            <a:graphicFrameLocks noGrp="1"/>
          </p:cNvGraphicFramePr>
          <p:nvPr>
            <p:extLst>
              <p:ext uri="{D42A27DB-BD31-4B8C-83A1-F6EECF244321}">
                <p14:modId xmlns:p14="http://schemas.microsoft.com/office/powerpoint/2010/main" val="1934029596"/>
              </p:ext>
            </p:extLst>
          </p:nvPr>
        </p:nvGraphicFramePr>
        <p:xfrm>
          <a:off x="542544" y="785772"/>
          <a:ext cx="11106912" cy="5286456"/>
        </p:xfrm>
        <a:graphic>
          <a:graphicData uri="http://schemas.openxmlformats.org/drawingml/2006/table">
            <a:tbl>
              <a:tblPr firstRow="1" firstCol="1" bandRow="1"/>
              <a:tblGrid>
                <a:gridCol w="4348344">
                  <a:extLst>
                    <a:ext uri="{9D8B030D-6E8A-4147-A177-3AD203B41FA5}">
                      <a16:colId xmlns:a16="http://schemas.microsoft.com/office/drawing/2014/main" val="3440744698"/>
                    </a:ext>
                  </a:extLst>
                </a:gridCol>
                <a:gridCol w="6758568">
                  <a:extLst>
                    <a:ext uri="{9D8B030D-6E8A-4147-A177-3AD203B41FA5}">
                      <a16:colId xmlns:a16="http://schemas.microsoft.com/office/drawing/2014/main" val="2500262300"/>
                    </a:ext>
                  </a:extLst>
                </a:gridCol>
              </a:tblGrid>
              <a:tr h="379578">
                <a:tc>
                  <a:txBody>
                    <a:bodyPr/>
                    <a:lstStyle/>
                    <a:p>
                      <a:pPr marL="446405" algn="ctr"/>
                      <a:r>
                        <a:rPr lang="ru-RU" sz="2400" b="1" kern="0"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Ценности, убеждения собеседника</a:t>
                      </a:r>
                    </a:p>
                  </a:txBody>
                  <a:tcPr marL="51136" marR="51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47675" marR="34925" algn="ctr">
                        <a:spcAft>
                          <a:spcPts val="0"/>
                        </a:spcAft>
                      </a:pPr>
                      <a:r>
                        <a:rPr lang="ru-RU" sz="2400" b="1" kern="0"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Профсоюз соответствует стремлениям (аргументы)</a:t>
                      </a:r>
                    </a:p>
                  </a:txBody>
                  <a:tcPr marL="51136" marR="51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61392"/>
                  </a:ext>
                </a:extLst>
              </a:tr>
              <a:tr h="379578">
                <a:tc>
                  <a:txBody>
                    <a:bodyPr/>
                    <a:lstStyle/>
                    <a:p>
                      <a:pPr marL="447675" marR="34925" algn="just">
                        <a:spcAft>
                          <a:spcPts val="0"/>
                        </a:spcAft>
                      </a:pPr>
                      <a:r>
                        <a:rPr lang="ru-RU" sz="2000" b="1" kern="0"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Самореализация</a:t>
                      </a:r>
                    </a:p>
                  </a:txBody>
                  <a:tcPr marL="51136" marR="51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4455" algn="just"/>
                      <a:r>
                        <a:rPr lang="ru-RU" sz="2000" b="1" kern="0"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p>
                  </a:txBody>
                  <a:tcPr marL="51136" marR="51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8443940"/>
                  </a:ext>
                </a:extLst>
              </a:tr>
              <a:tr h="379578">
                <a:tc>
                  <a:txBody>
                    <a:bodyPr/>
                    <a:lstStyle/>
                    <a:p>
                      <a:pPr marL="447675" algn="just"/>
                      <a:r>
                        <a:rPr lang="ru-RU" sz="2000" b="1" kern="0"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Карьера</a:t>
                      </a:r>
                    </a:p>
                  </a:txBody>
                  <a:tcPr marL="51136" marR="51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4455" algn="just"/>
                      <a:r>
                        <a:rPr lang="ru-RU" sz="2000" b="1" kern="0"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p>
                  </a:txBody>
                  <a:tcPr marL="51136" marR="51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2208399"/>
                  </a:ext>
                </a:extLst>
              </a:tr>
              <a:tr h="379578">
                <a:tc>
                  <a:txBody>
                    <a:bodyPr/>
                    <a:lstStyle/>
                    <a:p>
                      <a:pPr marL="447675" algn="just"/>
                      <a:r>
                        <a:rPr lang="ru-RU" sz="2000" b="1" kern="0"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Деньги</a:t>
                      </a:r>
                    </a:p>
                  </a:txBody>
                  <a:tcPr marL="51136" marR="51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4455" algn="just"/>
                      <a:r>
                        <a:rPr lang="ru-RU" sz="2000" b="1" kern="0"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p>
                  </a:txBody>
                  <a:tcPr marL="51136" marR="51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3270501"/>
                  </a:ext>
                </a:extLst>
              </a:tr>
              <a:tr h="379578">
                <a:tc>
                  <a:txBody>
                    <a:bodyPr/>
                    <a:lstStyle/>
                    <a:p>
                      <a:pPr marL="445770" algn="just"/>
                      <a:r>
                        <a:rPr lang="ru-RU" sz="2000" b="1" kern="0"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Удовольствие</a:t>
                      </a:r>
                    </a:p>
                  </a:txBody>
                  <a:tcPr marL="51136" marR="51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4455" algn="just"/>
                      <a:r>
                        <a:rPr lang="ru-RU" sz="2000" b="1" kern="0"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p>
                  </a:txBody>
                  <a:tcPr marL="51136" marR="51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4453037"/>
                  </a:ext>
                </a:extLst>
              </a:tr>
              <a:tr h="379578">
                <a:tc>
                  <a:txBody>
                    <a:bodyPr/>
                    <a:lstStyle/>
                    <a:p>
                      <a:pPr marL="445770" algn="just"/>
                      <a:r>
                        <a:rPr lang="ru-RU" sz="2000" b="1" kern="0"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Мораль и нравственность</a:t>
                      </a:r>
                    </a:p>
                  </a:txBody>
                  <a:tcPr marL="51136" marR="51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4455" algn="just"/>
                      <a:r>
                        <a:rPr lang="ru-RU" sz="2000" b="1" kern="0"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p>
                  </a:txBody>
                  <a:tcPr marL="51136" marR="51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2043783"/>
                  </a:ext>
                </a:extLst>
              </a:tr>
              <a:tr h="379578">
                <a:tc>
                  <a:txBody>
                    <a:bodyPr/>
                    <a:lstStyle/>
                    <a:p>
                      <a:pPr marL="445770" algn="just"/>
                      <a:r>
                        <a:rPr lang="ru-RU" sz="2000" b="1" kern="0"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Комфорт</a:t>
                      </a:r>
                    </a:p>
                  </a:txBody>
                  <a:tcPr marL="51136" marR="51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4455" algn="just"/>
                      <a:r>
                        <a:rPr lang="ru-RU" sz="2000" b="1" kern="0"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p>
                  </a:txBody>
                  <a:tcPr marL="51136" marR="51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47574810"/>
                  </a:ext>
                </a:extLst>
              </a:tr>
              <a:tr h="379578">
                <a:tc>
                  <a:txBody>
                    <a:bodyPr/>
                    <a:lstStyle/>
                    <a:p>
                      <a:pPr marL="447675" algn="just"/>
                      <a:r>
                        <a:rPr lang="ru-RU" sz="2000" b="1" kern="0"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Статус</a:t>
                      </a:r>
                    </a:p>
                  </a:txBody>
                  <a:tcPr marL="51136" marR="51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4455" algn="just"/>
                      <a:r>
                        <a:rPr lang="ru-RU" sz="2000" b="1" kern="0"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p>
                  </a:txBody>
                  <a:tcPr marL="51136" marR="51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8087784"/>
                  </a:ext>
                </a:extLst>
              </a:tr>
              <a:tr h="379578">
                <a:tc>
                  <a:txBody>
                    <a:bodyPr/>
                    <a:lstStyle/>
                    <a:p>
                      <a:pPr marL="447675" algn="just"/>
                      <a:r>
                        <a:rPr lang="ru-RU" sz="2000" b="1" kern="0"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Признание</a:t>
                      </a:r>
                    </a:p>
                  </a:txBody>
                  <a:tcPr marL="51136" marR="51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4455" algn="just"/>
                      <a:r>
                        <a:rPr lang="ru-RU" sz="2000" b="1" kern="0"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p>
                  </a:txBody>
                  <a:tcPr marL="51136" marR="51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6389035"/>
                  </a:ext>
                </a:extLst>
              </a:tr>
              <a:tr h="379578">
                <a:tc>
                  <a:txBody>
                    <a:bodyPr/>
                    <a:lstStyle/>
                    <a:p>
                      <a:pPr marL="447675" algn="just"/>
                      <a:r>
                        <a:rPr lang="ru-RU" sz="2000" b="1" kern="0"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Дети и семья</a:t>
                      </a:r>
                    </a:p>
                  </a:txBody>
                  <a:tcPr marL="51136" marR="51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4455" algn="just"/>
                      <a:r>
                        <a:rPr lang="ru-RU" sz="2000" b="1" kern="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p>
                  </a:txBody>
                  <a:tcPr marL="51136" marR="51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90720084"/>
                  </a:ext>
                </a:extLst>
              </a:tr>
              <a:tr h="379578">
                <a:tc>
                  <a:txBody>
                    <a:bodyPr/>
                    <a:lstStyle/>
                    <a:p>
                      <a:pPr marL="447675" algn="just"/>
                      <a:r>
                        <a:rPr lang="ru-RU" sz="2000" b="1" kern="0"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Безопасность</a:t>
                      </a:r>
                    </a:p>
                  </a:txBody>
                  <a:tcPr marL="51136" marR="51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4455" algn="just"/>
                      <a:r>
                        <a:rPr lang="ru-RU" sz="2000" b="1" kern="0"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p>
                  </a:txBody>
                  <a:tcPr marL="51136" marR="51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51831897"/>
                  </a:ext>
                </a:extLst>
              </a:tr>
              <a:tr h="379578">
                <a:tc>
                  <a:txBody>
                    <a:bodyPr/>
                    <a:lstStyle/>
                    <a:p>
                      <a:pPr marL="485140" algn="just"/>
                      <a:r>
                        <a:rPr lang="ru-RU" sz="2000" b="1" kern="0"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Здоровье</a:t>
                      </a:r>
                    </a:p>
                  </a:txBody>
                  <a:tcPr marL="51136" marR="51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4455" algn="just"/>
                      <a:r>
                        <a:rPr lang="ru-RU" sz="2000" b="1" kern="0"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p>
                  </a:txBody>
                  <a:tcPr marL="51136" marR="51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4353583"/>
                  </a:ext>
                </a:extLst>
              </a:tr>
              <a:tr h="379578">
                <a:tc>
                  <a:txBody>
                    <a:bodyPr/>
                    <a:lstStyle/>
                    <a:p>
                      <a:pPr marL="483235" algn="just"/>
                      <a:r>
                        <a:rPr lang="ru-RU" sz="2000" b="1" kern="0"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Активный отдых и спорт</a:t>
                      </a:r>
                    </a:p>
                  </a:txBody>
                  <a:tcPr marL="51136" marR="51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4455" marR="833755" algn="just">
                        <a:spcAft>
                          <a:spcPts val="0"/>
                        </a:spcAft>
                      </a:pPr>
                      <a:r>
                        <a:rPr lang="ru-RU" sz="2000" b="1" kern="0"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p>
                  </a:txBody>
                  <a:tcPr marL="51136" marR="51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8428579"/>
                  </a:ext>
                </a:extLst>
              </a:tr>
            </a:tbl>
          </a:graphicData>
        </a:graphic>
      </p:graphicFrame>
    </p:spTree>
    <p:extLst>
      <p:ext uri="{BB962C8B-B14F-4D97-AF65-F5344CB8AC3E}">
        <p14:creationId xmlns:p14="http://schemas.microsoft.com/office/powerpoint/2010/main" val="3341192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3ECCC418-E23E-F176-38E4-2997FFEDD8C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E3DEDA7-D667-4494-C0C5-8AD7965428AF}"/>
              </a:ext>
            </a:extLst>
          </p:cNvPr>
          <p:cNvSpPr txBox="1"/>
          <p:nvPr/>
        </p:nvSpPr>
        <p:spPr>
          <a:xfrm>
            <a:off x="507143" y="2251108"/>
            <a:ext cx="11296478" cy="1938992"/>
          </a:xfrm>
          <a:prstGeom prst="rect">
            <a:avLst/>
          </a:prstGeom>
          <a:noFill/>
        </p:spPr>
        <p:txBody>
          <a:bodyPr wrap="square">
            <a:spAutoFit/>
          </a:bodyPr>
          <a:lstStyle/>
          <a:p>
            <a:pPr algn="just"/>
            <a:r>
              <a:rPr lang="ru-RU" sz="4000" b="1" dirty="0">
                <a:solidFill>
                  <a:srgbClr val="FF0000"/>
                </a:solidFill>
                <a:latin typeface="Times New Roman" panose="02020603050405020304" pitchFamily="18" charset="0"/>
                <a:cs typeface="Times New Roman" panose="02020603050405020304" pitchFamily="18" charset="0"/>
              </a:rPr>
              <a:t>Влияние –</a:t>
            </a:r>
            <a:r>
              <a:rPr lang="ru-RU" sz="4000" b="1" dirty="0">
                <a:solidFill>
                  <a:srgbClr val="002060"/>
                </a:solidFill>
                <a:latin typeface="Times New Roman" panose="02020603050405020304" pitchFamily="18" charset="0"/>
                <a:cs typeface="Times New Roman" panose="02020603050405020304" pitchFamily="18" charset="0"/>
              </a:rPr>
              <a:t> любое поведение одного индивида, которое вносит </a:t>
            </a:r>
            <a:r>
              <a:rPr lang="ru-RU" sz="4000" b="1" dirty="0">
                <a:solidFill>
                  <a:srgbClr val="FF0000"/>
                </a:solidFill>
                <a:latin typeface="Times New Roman" panose="02020603050405020304" pitchFamily="18" charset="0"/>
                <a:cs typeface="Times New Roman" panose="02020603050405020304" pitchFamily="18" charset="0"/>
              </a:rPr>
              <a:t>изменения в поведение, </a:t>
            </a:r>
            <a:r>
              <a:rPr lang="ru-RU" sz="4000" b="1" dirty="0">
                <a:solidFill>
                  <a:srgbClr val="002060"/>
                </a:solidFill>
                <a:latin typeface="Times New Roman" panose="02020603050405020304" pitchFamily="18" charset="0"/>
                <a:cs typeface="Times New Roman" panose="02020603050405020304" pitchFamily="18" charset="0"/>
              </a:rPr>
              <a:t>отношение, общение и т.п. другого индивида</a:t>
            </a:r>
          </a:p>
        </p:txBody>
      </p:sp>
    </p:spTree>
    <p:extLst>
      <p:ext uri="{BB962C8B-B14F-4D97-AF65-F5344CB8AC3E}">
        <p14:creationId xmlns:p14="http://schemas.microsoft.com/office/powerpoint/2010/main" val="871901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2F5227B-8541-540E-7032-0FFB7E2FAE29}"/>
              </a:ext>
            </a:extLst>
          </p:cNvPr>
          <p:cNvSpPr txBox="1"/>
          <p:nvPr/>
        </p:nvSpPr>
        <p:spPr>
          <a:xfrm>
            <a:off x="719328" y="464691"/>
            <a:ext cx="10609006" cy="523220"/>
          </a:xfrm>
          <a:prstGeom prst="rect">
            <a:avLst/>
          </a:prstGeom>
          <a:noFill/>
        </p:spPr>
        <p:txBody>
          <a:bodyPr wrap="square">
            <a:spAutoFit/>
          </a:bodyPr>
          <a:lstStyle/>
          <a:p>
            <a:pPr algn="ctr"/>
            <a:r>
              <a:rPr lang="ru-RU" sz="1800" dirty="0">
                <a:effectLst/>
                <a:latin typeface="Calibri" panose="020F0502020204030204" pitchFamily="34" charset="0"/>
                <a:ea typeface="Calibri" panose="020F0502020204030204" pitchFamily="34" charset="0"/>
                <a:cs typeface="Times New Roman" panose="02020603050405020304" pitchFamily="18" charset="0"/>
              </a:rPr>
              <a:t>.</a:t>
            </a:r>
          </a:p>
          <a:p>
            <a:pPr algn="ctr"/>
            <a:endParaRPr lang="ru-RU" sz="1000" b="1" dirty="0">
              <a:solidFill>
                <a:schemeClr val="accent2">
                  <a:lumMod val="50000"/>
                </a:schemeClr>
              </a:solidFill>
            </a:endParaRPr>
          </a:p>
        </p:txBody>
      </p:sp>
      <p:sp>
        <p:nvSpPr>
          <p:cNvPr id="4" name="TextBox 3">
            <a:extLst>
              <a:ext uri="{FF2B5EF4-FFF2-40B4-BE49-F238E27FC236}">
                <a16:creationId xmlns:a16="http://schemas.microsoft.com/office/drawing/2014/main" id="{E70D9810-3E04-36ED-A7F4-FE41A4321598}"/>
              </a:ext>
            </a:extLst>
          </p:cNvPr>
          <p:cNvSpPr txBox="1"/>
          <p:nvPr/>
        </p:nvSpPr>
        <p:spPr>
          <a:xfrm>
            <a:off x="384369" y="172303"/>
            <a:ext cx="11423261" cy="523220"/>
          </a:xfrm>
          <a:prstGeom prst="rect">
            <a:avLst/>
          </a:prstGeom>
          <a:noFill/>
        </p:spPr>
        <p:txBody>
          <a:bodyPr wrap="square">
            <a:spAutoFit/>
          </a:bodyPr>
          <a:lstStyle/>
          <a:p>
            <a:pPr marR="777875" indent="270510" algn="ctr"/>
            <a:r>
              <a:rPr lang="ru-RU" sz="2800" b="1" kern="0" dirty="0">
                <a:solidFill>
                  <a:srgbClr val="C00000"/>
                </a:solidFill>
                <a:latin typeface="Times New Roman" panose="02020603050405020304" pitchFamily="18" charset="0"/>
                <a:cs typeface="Times New Roman" panose="02020603050405020304" pitchFamily="18" charset="0"/>
              </a:rPr>
              <a:t>Четвертый этап. Отработка возражений.</a:t>
            </a:r>
          </a:p>
        </p:txBody>
      </p:sp>
      <p:sp>
        <p:nvSpPr>
          <p:cNvPr id="20" name="TextBox 19">
            <a:extLst>
              <a:ext uri="{FF2B5EF4-FFF2-40B4-BE49-F238E27FC236}">
                <a16:creationId xmlns:a16="http://schemas.microsoft.com/office/drawing/2014/main" id="{1D12A91E-666E-5E40-A3B0-5C401B98C5F8}"/>
              </a:ext>
            </a:extLst>
          </p:cNvPr>
          <p:cNvSpPr txBox="1"/>
          <p:nvPr/>
        </p:nvSpPr>
        <p:spPr>
          <a:xfrm>
            <a:off x="983" y="695523"/>
            <a:ext cx="12045696" cy="5891356"/>
          </a:xfrm>
          <a:prstGeom prst="rect">
            <a:avLst/>
          </a:prstGeom>
          <a:noFill/>
        </p:spPr>
        <p:txBody>
          <a:bodyPr wrap="square">
            <a:spAutoFit/>
          </a:bodyPr>
          <a:lstStyle/>
          <a:p>
            <a:pPr marL="887730"/>
            <a:endParaRPr lang="ru-RU" sz="600" b="1" kern="0" dirty="0">
              <a:solidFill>
                <a:srgbClr val="C00000"/>
              </a:solidFill>
              <a:latin typeface="Times New Roman" panose="02020603050405020304" pitchFamily="18" charset="0"/>
              <a:cs typeface="Times New Roman" panose="02020603050405020304" pitchFamily="18" charset="0"/>
            </a:endParaRPr>
          </a:p>
          <a:p>
            <a:pPr marL="887730"/>
            <a:r>
              <a:rPr lang="ru-RU" sz="2400" b="1" kern="0" dirty="0">
                <a:solidFill>
                  <a:srgbClr val="C00000"/>
                </a:solidFill>
                <a:latin typeface="Times New Roman" panose="02020603050405020304" pitchFamily="18" charset="0"/>
                <a:cs typeface="Times New Roman" panose="02020603050405020304" pitchFamily="18" charset="0"/>
              </a:rPr>
              <a:t>Главные правила отработки возражений:</a:t>
            </a:r>
          </a:p>
          <a:p>
            <a:pPr marL="887730" algn="ctr"/>
            <a:r>
              <a:rPr lang="ru-RU" sz="2400" b="1" kern="0" dirty="0">
                <a:solidFill>
                  <a:srgbClr val="C00000"/>
                </a:solidFill>
                <a:latin typeface="Times New Roman" panose="02020603050405020304" pitchFamily="18" charset="0"/>
                <a:cs typeface="Times New Roman" panose="02020603050405020304" pitchFamily="18" charset="0"/>
              </a:rPr>
              <a:t>НЕ</a:t>
            </a:r>
            <a:r>
              <a:rPr lang="ru-RU" sz="2400" b="1" kern="0" dirty="0">
                <a:solidFill>
                  <a:srgbClr val="002060"/>
                </a:solidFill>
                <a:latin typeface="Times New Roman" panose="02020603050405020304" pitchFamily="18" charset="0"/>
                <a:cs typeface="Times New Roman" panose="02020603050405020304" pitchFamily="18" charset="0"/>
              </a:rPr>
              <a:t> нужно</a:t>
            </a:r>
          </a:p>
          <a:p>
            <a:pPr marL="1230630" indent="-342900" algn="just">
              <a:buFont typeface="Arial" panose="020B0604020202020204" pitchFamily="34" charset="0"/>
              <a:buChar char="•"/>
            </a:pPr>
            <a:r>
              <a:rPr lang="ru-RU" sz="2400" b="1" kern="0" dirty="0">
                <a:solidFill>
                  <a:srgbClr val="002060"/>
                </a:solidFill>
                <a:latin typeface="Times New Roman" panose="02020603050405020304" pitchFamily="18" charset="0"/>
                <a:cs typeface="Times New Roman" panose="02020603050405020304" pitchFamily="18" charset="0"/>
              </a:rPr>
              <a:t>Отвечать именно на </a:t>
            </a:r>
            <a:r>
              <a:rPr lang="ru-RU" sz="2400" b="1" i="1" kern="0" dirty="0">
                <a:solidFill>
                  <a:srgbClr val="002060"/>
                </a:solidFill>
                <a:latin typeface="Times New Roman" panose="02020603050405020304" pitchFamily="18" charset="0"/>
                <a:cs typeface="Times New Roman" panose="02020603050405020304" pitchFamily="18" charset="0"/>
              </a:rPr>
              <a:t>услышанные</a:t>
            </a:r>
            <a:r>
              <a:rPr lang="ru-RU" sz="2400" b="1" kern="0" dirty="0">
                <a:solidFill>
                  <a:srgbClr val="002060"/>
                </a:solidFill>
                <a:latin typeface="Times New Roman" panose="02020603050405020304" pitchFamily="18" charset="0"/>
                <a:cs typeface="Times New Roman" panose="02020603050405020304" pitchFamily="18" charset="0"/>
              </a:rPr>
              <a:t> слова:</a:t>
            </a:r>
          </a:p>
          <a:p>
            <a:pPr marL="342900" lvl="0" indent="-342900">
              <a:buClr>
                <a:srgbClr val="4D4B4B"/>
              </a:buClr>
              <a:buSzPts val="1400"/>
              <a:buFont typeface="Calibri" panose="020F0502020204030204" pitchFamily="34" charset="0"/>
              <a:buChar char="-"/>
              <a:tabLst>
                <a:tab pos="982980" algn="l"/>
              </a:tabLst>
            </a:pPr>
            <a:r>
              <a:rPr lang="ru-RU" sz="2400" b="1" i="1" kern="0" dirty="0">
                <a:solidFill>
                  <a:srgbClr val="002060"/>
                </a:solidFill>
                <a:latin typeface="Times New Roman" panose="02020603050405020304" pitchFamily="18" charset="0"/>
                <a:cs typeface="Times New Roman" panose="02020603050405020304" pitchFamily="18" charset="0"/>
              </a:rPr>
              <a:t>Мне нужно подумать.</a:t>
            </a:r>
          </a:p>
          <a:p>
            <a:pPr marL="342900" lvl="0" indent="-342900">
              <a:buClr>
                <a:srgbClr val="4D4B4B"/>
              </a:buClr>
              <a:buSzPts val="1400"/>
              <a:buFont typeface="Calibri" panose="020F0502020204030204" pitchFamily="34" charset="0"/>
              <a:buChar char="-"/>
              <a:tabLst>
                <a:tab pos="982980" algn="l"/>
              </a:tabLst>
            </a:pPr>
            <a:r>
              <a:rPr lang="ru-RU" sz="2400" b="1" i="1" kern="0" dirty="0">
                <a:solidFill>
                  <a:srgbClr val="002060"/>
                </a:solidFill>
                <a:latin typeface="Times New Roman" panose="02020603050405020304" pitchFamily="18" charset="0"/>
                <a:cs typeface="Times New Roman" panose="02020603050405020304" pitchFamily="18" charset="0"/>
              </a:rPr>
              <a:t>Да что тут думать, давайте уже заполняйте заявление </a:t>
            </a:r>
          </a:p>
          <a:p>
            <a:pPr marL="342900" lvl="0" indent="-342900">
              <a:buClr>
                <a:srgbClr val="4D4B4B"/>
              </a:buClr>
              <a:buSzPts val="1400"/>
              <a:buFont typeface="Calibri" panose="020F0502020204030204" pitchFamily="34" charset="0"/>
              <a:buChar char="-"/>
              <a:tabLst>
                <a:tab pos="982980" algn="l"/>
              </a:tabLst>
            </a:pPr>
            <a:endParaRPr lang="ru-RU" sz="600" b="1" kern="0" dirty="0">
              <a:solidFill>
                <a:srgbClr val="002060"/>
              </a:solidFill>
              <a:latin typeface="Times New Roman" panose="02020603050405020304" pitchFamily="18" charset="0"/>
              <a:cs typeface="Times New Roman" panose="02020603050405020304" pitchFamily="18" charset="0"/>
            </a:endParaRPr>
          </a:p>
          <a:p>
            <a:pPr marL="1230630" indent="-342900">
              <a:buFont typeface="Arial" panose="020B0604020202020204" pitchFamily="34" charset="0"/>
              <a:buChar char="•"/>
            </a:pPr>
            <a:r>
              <a:rPr lang="ru-RU" sz="2400" b="1" kern="0" dirty="0">
                <a:solidFill>
                  <a:srgbClr val="002060"/>
                </a:solidFill>
                <a:latin typeface="Times New Roman" panose="02020603050405020304" pitchFamily="18" charset="0"/>
                <a:cs typeface="Times New Roman" panose="02020603050405020304" pitchFamily="18" charset="0"/>
              </a:rPr>
              <a:t>Вступать в перебранку</a:t>
            </a:r>
          </a:p>
          <a:p>
            <a:pPr marL="342900" lvl="0" indent="-342900" algn="l">
              <a:buClr>
                <a:srgbClr val="4D4B4B"/>
              </a:buClr>
              <a:buSzPts val="1400"/>
              <a:buFont typeface="Calibri" panose="020F0502020204030204" pitchFamily="34" charset="0"/>
              <a:buChar char="-"/>
              <a:tabLst>
                <a:tab pos="982980" algn="l"/>
              </a:tabLst>
            </a:pPr>
            <a:r>
              <a:rPr lang="ru-RU" sz="2400" b="1" i="1" kern="0" dirty="0">
                <a:solidFill>
                  <a:srgbClr val="002060"/>
                </a:solidFill>
                <a:latin typeface="Times New Roman" panose="02020603050405020304" pitchFamily="18" charset="0"/>
                <a:cs typeface="Times New Roman" panose="02020603050405020304" pitchFamily="18" charset="0"/>
              </a:rPr>
              <a:t>Да Вы карманный профсоюз!</a:t>
            </a:r>
          </a:p>
          <a:p>
            <a:pPr marL="342900" lvl="0" indent="-342900" algn="l">
              <a:buClr>
                <a:srgbClr val="4D4B4B"/>
              </a:buClr>
              <a:buSzPts val="1400"/>
              <a:buFont typeface="Calibri" panose="020F0502020204030204" pitchFamily="34" charset="0"/>
              <a:buChar char="-"/>
              <a:tabLst>
                <a:tab pos="982980" algn="l"/>
              </a:tabLst>
            </a:pPr>
            <a:r>
              <a:rPr lang="ru-RU" sz="2400" b="1" i="1" kern="0" dirty="0">
                <a:solidFill>
                  <a:srgbClr val="002060"/>
                </a:solidFill>
                <a:latin typeface="Times New Roman" panose="02020603050405020304" pitchFamily="18" charset="0"/>
                <a:cs typeface="Times New Roman" panose="02020603050405020304" pitchFamily="18" charset="0"/>
              </a:rPr>
              <a:t>А ты докажи! Да как не стыдно так говорить!</a:t>
            </a:r>
          </a:p>
          <a:p>
            <a:pPr marL="887730"/>
            <a:endParaRPr lang="ru-RU" sz="600" b="1" kern="0" dirty="0">
              <a:solidFill>
                <a:srgbClr val="002060"/>
              </a:solidFill>
              <a:latin typeface="Times New Roman" panose="02020603050405020304" pitchFamily="18" charset="0"/>
              <a:cs typeface="Times New Roman" panose="02020603050405020304" pitchFamily="18" charset="0"/>
            </a:endParaRPr>
          </a:p>
          <a:p>
            <a:pPr marL="1230630" indent="-342900">
              <a:buFont typeface="Arial" panose="020B0604020202020204" pitchFamily="34" charset="0"/>
              <a:buChar char="•"/>
            </a:pPr>
            <a:r>
              <a:rPr lang="ru-RU" sz="2400" b="1" kern="0" dirty="0">
                <a:solidFill>
                  <a:srgbClr val="002060"/>
                </a:solidFill>
                <a:latin typeface="Times New Roman" panose="02020603050405020304" pitchFamily="18" charset="0"/>
                <a:cs typeface="Times New Roman" panose="02020603050405020304" pitchFamily="18" charset="0"/>
              </a:rPr>
              <a:t>Оправдываться:</a:t>
            </a:r>
          </a:p>
          <a:p>
            <a:pPr marL="342900" lvl="0" indent="-342900" algn="l">
              <a:buClr>
                <a:srgbClr val="4D4B4B"/>
              </a:buClr>
              <a:buSzPts val="1400"/>
              <a:buFont typeface="Calibri" panose="020F0502020204030204" pitchFamily="34" charset="0"/>
              <a:buChar char="-"/>
              <a:tabLst>
                <a:tab pos="982980" algn="l"/>
              </a:tabLst>
            </a:pPr>
            <a:r>
              <a:rPr lang="ru-RU" sz="2400" b="1" i="1" kern="0" dirty="0">
                <a:solidFill>
                  <a:srgbClr val="002060"/>
                </a:solidFill>
                <a:latin typeface="Times New Roman" panose="02020603050405020304" pitchFamily="18" charset="0"/>
                <a:cs typeface="Times New Roman" panose="02020603050405020304" pitchFamily="18" charset="0"/>
              </a:rPr>
              <a:t>Вы ничего не делаете.</a:t>
            </a:r>
          </a:p>
          <a:p>
            <a:pPr marL="342900" lvl="0" indent="-342900" algn="l">
              <a:buClr>
                <a:srgbClr val="4D4B4B"/>
              </a:buClr>
              <a:buSzPts val="1400"/>
              <a:buFont typeface="Calibri" panose="020F0502020204030204" pitchFamily="34" charset="0"/>
              <a:buChar char="-"/>
              <a:tabLst>
                <a:tab pos="982980" algn="l"/>
              </a:tabLst>
            </a:pPr>
            <a:r>
              <a:rPr lang="ru-RU" sz="2400" b="1" i="1" kern="0" dirty="0">
                <a:solidFill>
                  <a:srgbClr val="002060"/>
                </a:solidFill>
                <a:latin typeface="Times New Roman" panose="02020603050405020304" pitchFamily="18" charset="0"/>
                <a:cs typeface="Times New Roman" panose="02020603050405020304" pitchFamily="18" charset="0"/>
              </a:rPr>
              <a:t>Неправда! Мы очень много чего делаем…</a:t>
            </a:r>
          </a:p>
          <a:p>
            <a:pPr marL="887730"/>
            <a:endParaRPr lang="ru-RU" sz="600" b="1" kern="0" dirty="0">
              <a:solidFill>
                <a:srgbClr val="002060"/>
              </a:solidFill>
              <a:latin typeface="Times New Roman" panose="02020603050405020304" pitchFamily="18" charset="0"/>
              <a:cs typeface="Times New Roman" panose="02020603050405020304" pitchFamily="18" charset="0"/>
            </a:endParaRPr>
          </a:p>
          <a:p>
            <a:pPr marL="1230630" indent="-342900">
              <a:buFont typeface="Arial" panose="020B0604020202020204" pitchFamily="34" charset="0"/>
              <a:buChar char="•"/>
            </a:pPr>
            <a:r>
              <a:rPr lang="ru-RU" sz="2400" b="1" kern="0" dirty="0">
                <a:solidFill>
                  <a:srgbClr val="002060"/>
                </a:solidFill>
                <a:latin typeface="Times New Roman" panose="02020603050405020304" pitchFamily="18" charset="0"/>
                <a:cs typeface="Times New Roman" panose="02020603050405020304" pitchFamily="18" charset="0"/>
              </a:rPr>
              <a:t>Спорить:</a:t>
            </a:r>
          </a:p>
          <a:p>
            <a:pPr marL="342900" lvl="0" indent="-342900" algn="l">
              <a:buClr>
                <a:srgbClr val="4D4B4B"/>
              </a:buClr>
              <a:buSzPts val="1400"/>
              <a:buFont typeface="Calibri" panose="020F0502020204030204" pitchFamily="34" charset="0"/>
              <a:buChar char="-"/>
              <a:tabLst>
                <a:tab pos="982980" algn="l"/>
              </a:tabLst>
            </a:pPr>
            <a:r>
              <a:rPr lang="ru-RU" sz="2400" b="1" i="1" kern="0" dirty="0">
                <a:solidFill>
                  <a:srgbClr val="002060"/>
                </a:solidFill>
                <a:latin typeface="Times New Roman" panose="02020603050405020304" pitchFamily="18" charset="0"/>
                <a:cs typeface="Times New Roman" panose="02020603050405020304" pitchFamily="18" charset="0"/>
              </a:rPr>
              <a:t>Мне ничего от профсоюза не нужно</a:t>
            </a:r>
          </a:p>
          <a:p>
            <a:pPr marL="342900" lvl="0" indent="-342900" algn="l">
              <a:buClr>
                <a:srgbClr val="4D4B4B"/>
              </a:buClr>
              <a:buSzPts val="1400"/>
              <a:buFont typeface="Calibri" panose="020F0502020204030204" pitchFamily="34" charset="0"/>
              <a:buChar char="-"/>
              <a:tabLst>
                <a:tab pos="982980" algn="l"/>
              </a:tabLst>
            </a:pPr>
            <a:r>
              <a:rPr lang="ru-RU" sz="2400" b="1" i="1" kern="0" dirty="0">
                <a:solidFill>
                  <a:srgbClr val="002060"/>
                </a:solidFill>
                <a:latin typeface="Times New Roman" panose="02020603050405020304" pitchFamily="18" charset="0"/>
                <a:cs typeface="Times New Roman" panose="02020603050405020304" pitchFamily="18" charset="0"/>
              </a:rPr>
              <a:t>Не может такого быть! Очень даже нужно…</a:t>
            </a:r>
          </a:p>
          <a:p>
            <a:pPr marL="887730">
              <a:lnSpc>
                <a:spcPts val="2160"/>
              </a:lnSpc>
            </a:pPr>
            <a:endParaRPr lang="ru-RU" sz="1800" b="1" dirty="0">
              <a:effectLst/>
              <a:latin typeface="Tahoma" panose="020B0604030504040204" pitchFamily="34" charset="0"/>
              <a:ea typeface="Tahoma" panose="020B0604030504040204" pitchFamily="34" charset="0"/>
            </a:endParaRPr>
          </a:p>
        </p:txBody>
      </p:sp>
    </p:spTree>
    <p:extLst>
      <p:ext uri="{BB962C8B-B14F-4D97-AF65-F5344CB8AC3E}">
        <p14:creationId xmlns:p14="http://schemas.microsoft.com/office/powerpoint/2010/main" val="205455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0">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0">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0">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
                                            <p:txEl>
                                              <p:pRg st="11" end="1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
                                            <p:txEl>
                                              <p:pRg st="12" end="12"/>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0">
                                            <p:txEl>
                                              <p:pRg st="13" end="13"/>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0">
                                            <p:txEl>
                                              <p:pRg st="15" end="15"/>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0">
                                            <p:txEl>
                                              <p:pRg st="16" end="16"/>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0">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2F5227B-8541-540E-7032-0FFB7E2FAE29}"/>
              </a:ext>
            </a:extLst>
          </p:cNvPr>
          <p:cNvSpPr txBox="1"/>
          <p:nvPr/>
        </p:nvSpPr>
        <p:spPr>
          <a:xfrm>
            <a:off x="535858" y="1125963"/>
            <a:ext cx="10609006" cy="523220"/>
          </a:xfrm>
          <a:prstGeom prst="rect">
            <a:avLst/>
          </a:prstGeom>
          <a:noFill/>
        </p:spPr>
        <p:txBody>
          <a:bodyPr wrap="square">
            <a:spAutoFit/>
          </a:bodyPr>
          <a:lstStyle/>
          <a:p>
            <a:pPr algn="ctr"/>
            <a:r>
              <a:rPr lang="ru-RU" sz="1800" dirty="0">
                <a:effectLst/>
                <a:latin typeface="Calibri" panose="020F0502020204030204" pitchFamily="34" charset="0"/>
                <a:ea typeface="Calibri" panose="020F0502020204030204" pitchFamily="34" charset="0"/>
                <a:cs typeface="Times New Roman" panose="02020603050405020304" pitchFamily="18" charset="0"/>
              </a:rPr>
              <a:t>.</a:t>
            </a:r>
          </a:p>
          <a:p>
            <a:pPr algn="ctr"/>
            <a:endParaRPr lang="ru-RU" sz="1000" b="1" dirty="0">
              <a:solidFill>
                <a:schemeClr val="accent2">
                  <a:lumMod val="50000"/>
                </a:schemeClr>
              </a:solidFill>
            </a:endParaRPr>
          </a:p>
        </p:txBody>
      </p:sp>
      <p:sp>
        <p:nvSpPr>
          <p:cNvPr id="4" name="TextBox 3">
            <a:extLst>
              <a:ext uri="{FF2B5EF4-FFF2-40B4-BE49-F238E27FC236}">
                <a16:creationId xmlns:a16="http://schemas.microsoft.com/office/drawing/2014/main" id="{BE10EB6D-DBBD-9DC7-EDF2-9F774A862255}"/>
              </a:ext>
            </a:extLst>
          </p:cNvPr>
          <p:cNvSpPr txBox="1"/>
          <p:nvPr/>
        </p:nvSpPr>
        <p:spPr>
          <a:xfrm>
            <a:off x="268225" y="412789"/>
            <a:ext cx="11923775" cy="6309420"/>
          </a:xfrm>
          <a:prstGeom prst="rect">
            <a:avLst/>
          </a:prstGeom>
          <a:noFill/>
        </p:spPr>
        <p:txBody>
          <a:bodyPr wrap="square">
            <a:spAutoFit/>
          </a:bodyPr>
          <a:lstStyle/>
          <a:p>
            <a:pPr marL="342900" marR="0" lvl="0" indent="-342900" algn="l" defTabSz="457200" rtl="0" eaLnBrk="1" fontAlgn="auto" latinLnBrk="0" hangingPunct="1">
              <a:lnSpc>
                <a:spcPct val="100000"/>
              </a:lnSpc>
              <a:spcBef>
                <a:spcPts val="0"/>
              </a:spcBef>
              <a:spcAft>
                <a:spcPts val="0"/>
              </a:spcAft>
              <a:buClr>
                <a:srgbClr val="4D4B4B"/>
              </a:buClr>
              <a:buSzPts val="1400"/>
              <a:buFont typeface="Calibri" panose="020F0502020204030204" pitchFamily="34" charset="0"/>
              <a:buChar char="-"/>
              <a:tabLst>
                <a:tab pos="982980" algn="l"/>
              </a:tabLst>
              <a:defRPr/>
            </a:pPr>
            <a:endParaRPr lang="ru-RU" sz="800" b="1" kern="0" dirty="0">
              <a:solidFill>
                <a:srgbClr val="002060"/>
              </a:solidFill>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ru-RU" sz="2400" b="1" kern="0" dirty="0">
                <a:solidFill>
                  <a:srgbClr val="002060"/>
                </a:solidFill>
                <a:latin typeface="Times New Roman" panose="02020603050405020304" pitchFamily="18" charset="0"/>
                <a:cs typeface="Times New Roman" panose="02020603050405020304" pitchFamily="18" charset="0"/>
              </a:rPr>
              <a:t>Не реагируйте на само возражение. Ищите, что стоит за ним.</a:t>
            </a:r>
          </a:p>
          <a:p>
            <a:pPr algn="just"/>
            <a:r>
              <a:rPr lang="ru-RU" sz="2400" b="1" kern="0" dirty="0">
                <a:solidFill>
                  <a:srgbClr val="002060"/>
                </a:solidFill>
                <a:latin typeface="Times New Roman" panose="02020603050405020304" pitchFamily="18" charset="0"/>
                <a:cs typeface="Times New Roman" panose="02020603050405020304" pitchFamily="18" charset="0"/>
              </a:rPr>
              <a:t>Нужно помнить, что возражение в 90% случаев – это пелена, дым, за которым кроется конкретная боль, конкретное убеждение, ценность, философия. Когда говорят «мне нужно подумать», «да Вы карманный профсоюз», «Вы ничего не делаете», «мне ничего от профсоюза не нужно» за этим стоят другие мысли.</a:t>
            </a:r>
          </a:p>
          <a:p>
            <a:pPr algn="just"/>
            <a:r>
              <a:rPr lang="ru-RU" sz="1600" b="1" kern="0" dirty="0">
                <a:solidFill>
                  <a:srgbClr val="C00000"/>
                </a:solidFill>
                <a:latin typeface="Times New Roman" panose="02020603050405020304" pitchFamily="18" charset="0"/>
                <a:cs typeface="Times New Roman" panose="02020603050405020304" pitchFamily="18" charset="0"/>
              </a:rPr>
              <a:t> </a:t>
            </a:r>
          </a:p>
          <a:p>
            <a:pPr algn="ctr"/>
            <a:r>
              <a:rPr lang="ru-RU" sz="3200" b="1" kern="0" dirty="0">
                <a:solidFill>
                  <a:srgbClr val="C00000"/>
                </a:solidFill>
                <a:latin typeface="Times New Roman" panose="02020603050405020304" pitchFamily="18" charset="0"/>
                <a:cs typeface="Times New Roman" panose="02020603050405020304" pitchFamily="18" charset="0"/>
              </a:rPr>
              <a:t>Техника отработки возражений</a:t>
            </a:r>
          </a:p>
          <a:p>
            <a:pPr algn="ctr"/>
            <a:r>
              <a:rPr lang="ru-RU" sz="3200" b="1" i="1" kern="0" dirty="0">
                <a:solidFill>
                  <a:srgbClr val="C00000"/>
                </a:solidFill>
                <a:highlight>
                  <a:srgbClr val="FFFF00"/>
                </a:highlight>
                <a:latin typeface="Times New Roman" panose="02020603050405020304" pitchFamily="18" charset="0"/>
                <a:cs typeface="Times New Roman" panose="02020603050405020304" pitchFamily="18" charset="0"/>
              </a:rPr>
              <a:t>Алгоритм:</a:t>
            </a:r>
            <a:r>
              <a:rPr lang="ru-RU" sz="2400" b="1" i="1" kern="0" dirty="0">
                <a:solidFill>
                  <a:srgbClr val="C00000"/>
                </a:solidFill>
                <a:highlight>
                  <a:srgbClr val="FFFF00"/>
                </a:highlight>
                <a:latin typeface="Times New Roman" panose="02020603050405020304" pitchFamily="18" charset="0"/>
                <a:cs typeface="Times New Roman" panose="02020603050405020304" pitchFamily="18" charset="0"/>
              </a:rPr>
              <a:t> СОГЛАСИСЬ (ПРИСОЕДИНИСЬ )  – УТОЧНИ– АРГУМЕНТИРУЙ</a:t>
            </a:r>
            <a:endParaRPr lang="ru-RU" sz="2400" b="1" kern="0" dirty="0">
              <a:solidFill>
                <a:srgbClr val="C00000"/>
              </a:solidFill>
              <a:latin typeface="Times New Roman" panose="02020603050405020304" pitchFamily="18" charset="0"/>
              <a:cs typeface="Times New Roman" panose="02020603050405020304" pitchFamily="18" charset="0"/>
            </a:endParaRPr>
          </a:p>
          <a:p>
            <a:pPr marL="259080" algn="just"/>
            <a:r>
              <a:rPr lang="ru-RU" sz="2400" b="1" kern="0" dirty="0">
                <a:solidFill>
                  <a:srgbClr val="002060"/>
                </a:solidFill>
                <a:latin typeface="Times New Roman" panose="02020603050405020304" pitchFamily="18" charset="0"/>
                <a:cs typeface="Times New Roman" panose="02020603050405020304" pitchFamily="18" charset="0"/>
              </a:rPr>
              <a:t>Работник: - </a:t>
            </a:r>
            <a:r>
              <a:rPr lang="ru-RU" sz="2400" b="1" i="1" kern="0" dirty="0">
                <a:solidFill>
                  <a:srgbClr val="002060"/>
                </a:solidFill>
                <a:latin typeface="Times New Roman" panose="02020603050405020304" pitchFamily="18" charset="0"/>
                <a:cs typeface="Times New Roman" panose="02020603050405020304" pitchFamily="18" charset="0"/>
              </a:rPr>
              <a:t>Возражение работника!</a:t>
            </a:r>
          </a:p>
          <a:p>
            <a:pPr marL="259080" algn="just"/>
            <a:endParaRPr lang="ru-RU" sz="800" b="1" i="1" kern="0" dirty="0">
              <a:solidFill>
                <a:srgbClr val="002060"/>
              </a:solidFill>
              <a:latin typeface="Times New Roman" panose="02020603050405020304" pitchFamily="18" charset="0"/>
              <a:cs typeface="Times New Roman" panose="02020603050405020304" pitchFamily="18" charset="0"/>
            </a:endParaRPr>
          </a:p>
          <a:p>
            <a:pPr marL="259080" algn="just"/>
            <a:r>
              <a:rPr lang="ru-RU" sz="2400" b="1" kern="0" dirty="0" err="1">
                <a:solidFill>
                  <a:srgbClr val="002060"/>
                </a:solidFill>
                <a:latin typeface="Times New Roman" panose="02020603050405020304" pitchFamily="18" charset="0"/>
                <a:cs typeface="Times New Roman" panose="02020603050405020304" pitchFamily="18" charset="0"/>
              </a:rPr>
              <a:t>Профактивист</a:t>
            </a:r>
            <a:r>
              <a:rPr lang="ru-RU" sz="2400" b="1" kern="0" dirty="0">
                <a:solidFill>
                  <a:srgbClr val="002060"/>
                </a:solidFill>
                <a:latin typeface="Times New Roman" panose="02020603050405020304" pitchFamily="18" charset="0"/>
                <a:cs typeface="Times New Roman" panose="02020603050405020304" pitchFamily="18" charset="0"/>
              </a:rPr>
              <a:t>:</a:t>
            </a:r>
          </a:p>
          <a:p>
            <a:pPr marR="165100" lvl="0" algn="just">
              <a:buClr>
                <a:srgbClr val="231F1F"/>
              </a:buClr>
              <a:buSzPts val="1400"/>
              <a:tabLst>
                <a:tab pos="600710" algn="l"/>
                <a:tab pos="601345" algn="l"/>
              </a:tabLst>
            </a:pPr>
            <a:r>
              <a:rPr lang="ru-RU" sz="2400" b="1" kern="0" dirty="0">
                <a:solidFill>
                  <a:srgbClr val="002060"/>
                </a:solidFill>
                <a:latin typeface="Times New Roman" panose="02020603050405020304" pitchFamily="18" charset="0"/>
                <a:cs typeface="Times New Roman" panose="02020603050405020304" pitchFamily="18" charset="0"/>
              </a:rPr>
              <a:t>1.</a:t>
            </a:r>
            <a:r>
              <a:rPr lang="ru-RU" sz="2400" b="1" kern="0" dirty="0">
                <a:solidFill>
                  <a:srgbClr val="FF0000"/>
                </a:solidFill>
                <a:latin typeface="Times New Roman" panose="02020603050405020304" pitchFamily="18" charset="0"/>
                <a:cs typeface="Times New Roman" panose="02020603050405020304" pitchFamily="18" charset="0"/>
              </a:rPr>
              <a:t>Присоединение, согласие  </a:t>
            </a:r>
            <a:r>
              <a:rPr lang="ru-RU" sz="2400" b="1" kern="0" dirty="0">
                <a:solidFill>
                  <a:srgbClr val="002060"/>
                </a:solidFill>
                <a:latin typeface="Times New Roman" panose="02020603050405020304" pitchFamily="18" charset="0"/>
                <a:cs typeface="Times New Roman" panose="02020603050405020304" pitchFamily="18" charset="0"/>
              </a:rPr>
              <a:t>(«согласен», «это верно», «именно», «правильно говорите», «хорошо») </a:t>
            </a:r>
            <a:r>
              <a:rPr lang="ru-RU" sz="2400" b="1" kern="0" dirty="0">
                <a:solidFill>
                  <a:srgbClr val="FF0000"/>
                </a:solidFill>
                <a:latin typeface="Times New Roman" panose="02020603050405020304" pitchFamily="18" charset="0"/>
                <a:cs typeface="Times New Roman" panose="02020603050405020304" pitchFamily="18" charset="0"/>
              </a:rPr>
              <a:t>НЕ</a:t>
            </a:r>
            <a:r>
              <a:rPr lang="ru-RU" sz="2400" b="1" kern="0" dirty="0">
                <a:solidFill>
                  <a:srgbClr val="002060"/>
                </a:solidFill>
                <a:latin typeface="Times New Roman" panose="02020603050405020304" pitchFamily="18" charset="0"/>
                <a:cs typeface="Times New Roman" panose="02020603050405020304" pitchFamily="18" charset="0"/>
              </a:rPr>
              <a:t> к тому, что сказал собеседник в возражении, а к тому, что потенциально может лежать в основе возражения.</a:t>
            </a:r>
          </a:p>
          <a:p>
            <a:pPr marR="165100" lvl="0" algn="just">
              <a:buClr>
                <a:srgbClr val="231F1F"/>
              </a:buClr>
              <a:buSzPts val="1400"/>
              <a:tabLst>
                <a:tab pos="600710" algn="l"/>
                <a:tab pos="601345" algn="l"/>
              </a:tabLst>
            </a:pPr>
            <a:endParaRPr lang="ru-RU" sz="600" b="1" kern="0" dirty="0">
              <a:solidFill>
                <a:srgbClr val="002060"/>
              </a:solidFill>
              <a:latin typeface="Times New Roman" panose="02020603050405020304" pitchFamily="18" charset="0"/>
              <a:cs typeface="Times New Roman" panose="02020603050405020304" pitchFamily="18" charset="0"/>
            </a:endParaRPr>
          </a:p>
          <a:p>
            <a:pPr algn="just"/>
            <a:r>
              <a:rPr lang="ru-RU" sz="2400" b="1" kern="0" dirty="0">
                <a:solidFill>
                  <a:srgbClr val="002060"/>
                </a:solidFill>
                <a:latin typeface="Times New Roman" panose="02020603050405020304" pitchFamily="18" charset="0"/>
                <a:cs typeface="Times New Roman" panose="02020603050405020304" pitchFamily="18" charset="0"/>
              </a:rPr>
              <a:t>2. </a:t>
            </a:r>
            <a:r>
              <a:rPr lang="ru-RU" sz="2400" b="1" kern="0" dirty="0">
                <a:solidFill>
                  <a:srgbClr val="FF0000"/>
                </a:solidFill>
                <a:latin typeface="Times New Roman" panose="02020603050405020304" pitchFamily="18" charset="0"/>
                <a:cs typeface="Times New Roman" panose="02020603050405020304" pitchFamily="18" charset="0"/>
              </a:rPr>
              <a:t>Уточнение </a:t>
            </a:r>
            <a:r>
              <a:rPr lang="ru-RU" sz="2400" b="1" kern="0" dirty="0">
                <a:solidFill>
                  <a:srgbClr val="002060"/>
                </a:solidFill>
                <a:latin typeface="Times New Roman" panose="02020603050405020304" pitchFamily="18" charset="0"/>
                <a:cs typeface="Times New Roman" panose="02020603050405020304" pitchFamily="18" charset="0"/>
              </a:rPr>
              <a:t>(вопрос для продолжения разговора)</a:t>
            </a:r>
          </a:p>
          <a:p>
            <a:pPr algn="just"/>
            <a:endParaRPr lang="ru-RU" sz="600" b="1" kern="0" dirty="0">
              <a:solidFill>
                <a:srgbClr val="002060"/>
              </a:solidFill>
              <a:latin typeface="Times New Roman" panose="02020603050405020304" pitchFamily="18" charset="0"/>
              <a:cs typeface="Times New Roman" panose="02020603050405020304" pitchFamily="18" charset="0"/>
            </a:endParaRPr>
          </a:p>
          <a:p>
            <a:pPr algn="just"/>
            <a:r>
              <a:rPr lang="ru-RU" sz="2400" b="1" kern="0" dirty="0">
                <a:solidFill>
                  <a:srgbClr val="002060"/>
                </a:solidFill>
                <a:latin typeface="Times New Roman" panose="02020603050405020304" pitchFamily="18" charset="0"/>
                <a:cs typeface="Times New Roman" panose="02020603050405020304" pitchFamily="18" charset="0"/>
              </a:rPr>
              <a:t>3. </a:t>
            </a:r>
            <a:r>
              <a:rPr lang="ru-RU" sz="2400" b="1" kern="0" dirty="0">
                <a:solidFill>
                  <a:srgbClr val="FF0000"/>
                </a:solidFill>
                <a:latin typeface="Times New Roman" panose="02020603050405020304" pitchFamily="18" charset="0"/>
                <a:cs typeface="Times New Roman" panose="02020603050405020304" pitchFamily="18" charset="0"/>
              </a:rPr>
              <a:t>Аргументация </a:t>
            </a:r>
            <a:endParaRPr lang="ru-RU" dirty="0">
              <a:solidFill>
                <a:srgbClr val="FF0000"/>
              </a:solidFill>
            </a:endParaRPr>
          </a:p>
        </p:txBody>
      </p:sp>
    </p:spTree>
    <p:extLst>
      <p:ext uri="{BB962C8B-B14F-4D97-AF65-F5344CB8AC3E}">
        <p14:creationId xmlns:p14="http://schemas.microsoft.com/office/powerpoint/2010/main" val="1315415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2A235C3A-CFE4-8313-1691-615AFF0E2B4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F0D7604-AC27-3A29-43BA-75C93F97DD66}"/>
              </a:ext>
            </a:extLst>
          </p:cNvPr>
          <p:cNvSpPr txBox="1"/>
          <p:nvPr/>
        </p:nvSpPr>
        <p:spPr>
          <a:xfrm>
            <a:off x="685800" y="528555"/>
            <a:ext cx="10609006" cy="523220"/>
          </a:xfrm>
          <a:prstGeom prst="rect">
            <a:avLst/>
          </a:prstGeom>
          <a:noFill/>
        </p:spPr>
        <p:txBody>
          <a:bodyPr wrap="square">
            <a:spAutoFit/>
          </a:bodyPr>
          <a:lstStyle/>
          <a:p>
            <a:pPr algn="ctr"/>
            <a:r>
              <a:rPr lang="ru-RU" sz="1800" dirty="0">
                <a:effectLst/>
                <a:latin typeface="Calibri" panose="020F0502020204030204" pitchFamily="34" charset="0"/>
                <a:ea typeface="Calibri" panose="020F0502020204030204" pitchFamily="34" charset="0"/>
                <a:cs typeface="Times New Roman" panose="02020603050405020304" pitchFamily="18" charset="0"/>
              </a:rPr>
              <a:t>.</a:t>
            </a:r>
          </a:p>
          <a:p>
            <a:pPr algn="ctr"/>
            <a:endParaRPr lang="ru-RU" sz="1000" b="1" dirty="0">
              <a:solidFill>
                <a:schemeClr val="accent2">
                  <a:lumMod val="50000"/>
                </a:schemeClr>
              </a:solidFill>
            </a:endParaRPr>
          </a:p>
        </p:txBody>
      </p:sp>
      <p:sp>
        <p:nvSpPr>
          <p:cNvPr id="4" name="TextBox 3">
            <a:extLst>
              <a:ext uri="{FF2B5EF4-FFF2-40B4-BE49-F238E27FC236}">
                <a16:creationId xmlns:a16="http://schemas.microsoft.com/office/drawing/2014/main" id="{557F218A-7C5F-1400-2796-13CEE0920B00}"/>
              </a:ext>
            </a:extLst>
          </p:cNvPr>
          <p:cNvSpPr txBox="1"/>
          <p:nvPr/>
        </p:nvSpPr>
        <p:spPr>
          <a:xfrm>
            <a:off x="979714" y="343197"/>
            <a:ext cx="10526486" cy="3461460"/>
          </a:xfrm>
          <a:prstGeom prst="rect">
            <a:avLst/>
          </a:prstGeom>
          <a:noFill/>
        </p:spPr>
        <p:txBody>
          <a:bodyPr wrap="square">
            <a:spAutoFit/>
          </a:bodyPr>
          <a:lstStyle/>
          <a:p>
            <a:pPr marL="228600" algn="ctr">
              <a:lnSpc>
                <a:spcPct val="107000"/>
              </a:lnSpc>
              <a:spcAft>
                <a:spcPts val="800"/>
              </a:spcAft>
              <a:buNone/>
            </a:pPr>
            <a:r>
              <a:rPr lang="ru-RU" sz="3200" b="1" kern="100" dirty="0">
                <a:solidFill>
                  <a:srgbClr val="C00000"/>
                </a:solidFill>
                <a:effectLst/>
                <a:latin typeface="Times New Roman" panose="02020603050405020304" pitchFamily="18" charset="0"/>
                <a:ea typeface="Aptos" panose="020B0004020202020204" pitchFamily="34" charset="0"/>
                <a:cs typeface="Times New Roman" panose="02020603050405020304" pitchFamily="18" charset="0"/>
              </a:rPr>
              <a:t>Правила согласия/присоединения  </a:t>
            </a:r>
          </a:p>
          <a:p>
            <a:pPr marL="228600" algn="just">
              <a:lnSpc>
                <a:spcPct val="107000"/>
              </a:lnSpc>
              <a:buNone/>
            </a:pPr>
            <a:r>
              <a:rPr lang="ru-RU" sz="2400" b="1" kern="100" dirty="0">
                <a:solidFill>
                  <a:srgbClr val="C00000"/>
                </a:solidFill>
                <a:effectLst/>
                <a:latin typeface="Times New Roman" panose="02020603050405020304" pitchFamily="18" charset="0"/>
                <a:ea typeface="Aptos" panose="020B0004020202020204" pitchFamily="34" charset="0"/>
                <a:cs typeface="Times New Roman" panose="02020603050405020304" pitchFamily="18" charset="0"/>
              </a:rPr>
              <a:t>С чем соглашаемся?</a:t>
            </a:r>
          </a:p>
          <a:p>
            <a:pPr marL="514350" indent="-285750" algn="just">
              <a:lnSpc>
                <a:spcPct val="107000"/>
              </a:lnSpc>
              <a:buFont typeface="Arial" panose="020B0604020202020204" pitchFamily="34" charset="0"/>
              <a:buChar char="•"/>
            </a:pPr>
            <a:r>
              <a:rPr lang="ru-RU" sz="2400" b="1" kern="100" dirty="0">
                <a:solidFill>
                  <a:srgbClr val="002060"/>
                </a:solidFill>
                <a:effectLst/>
                <a:latin typeface="Times New Roman" panose="02020603050405020304" pitchFamily="18" charset="0"/>
                <a:ea typeface="Aptos" panose="020B0004020202020204" pitchFamily="34" charset="0"/>
                <a:cs typeface="Times New Roman" panose="02020603050405020304" pitchFamily="18" charset="0"/>
              </a:rPr>
              <a:t> С возможной правдой</a:t>
            </a:r>
          </a:p>
          <a:p>
            <a:pPr marL="514350" indent="-285750" algn="just">
              <a:lnSpc>
                <a:spcPct val="107000"/>
              </a:lnSpc>
              <a:buFont typeface="Arial" panose="020B0604020202020204" pitchFamily="34" charset="0"/>
              <a:buChar char="•"/>
            </a:pPr>
            <a:r>
              <a:rPr lang="ru-RU" sz="2400" b="1" kern="100" dirty="0">
                <a:solidFill>
                  <a:srgbClr val="002060"/>
                </a:solidFill>
                <a:effectLst/>
                <a:latin typeface="Times New Roman" panose="02020603050405020304" pitchFamily="18" charset="0"/>
                <a:ea typeface="Aptos" panose="020B0004020202020204" pitchFamily="34" charset="0"/>
                <a:cs typeface="Times New Roman" panose="02020603050405020304" pitchFamily="18" charset="0"/>
              </a:rPr>
              <a:t> С тем, что это важно</a:t>
            </a:r>
          </a:p>
          <a:p>
            <a:pPr marL="514350" indent="-285750" algn="just">
              <a:lnSpc>
                <a:spcPct val="107000"/>
              </a:lnSpc>
              <a:buFont typeface="Arial" panose="020B0604020202020204" pitchFamily="34" charset="0"/>
              <a:buChar char="•"/>
            </a:pPr>
            <a:r>
              <a:rPr lang="ru-RU" sz="2400" b="1" kern="100" dirty="0">
                <a:solidFill>
                  <a:srgbClr val="002060"/>
                </a:solidFill>
                <a:effectLst/>
                <a:latin typeface="Times New Roman" panose="02020603050405020304" pitchFamily="18" charset="0"/>
                <a:ea typeface="Aptos" panose="020B0004020202020204" pitchFamily="34" charset="0"/>
                <a:cs typeface="Times New Roman" panose="02020603050405020304" pitchFamily="18" charset="0"/>
              </a:rPr>
              <a:t> С тем, что, прежде чем принять решение, нужно…</a:t>
            </a:r>
          </a:p>
          <a:p>
            <a:pPr marL="514350" indent="-285750" algn="just">
              <a:lnSpc>
                <a:spcPct val="107000"/>
              </a:lnSpc>
              <a:buFont typeface="Arial" panose="020B0604020202020204" pitchFamily="34" charset="0"/>
              <a:buChar char="•"/>
            </a:pPr>
            <a:r>
              <a:rPr lang="ru-RU" sz="2400" b="1" kern="100" dirty="0">
                <a:solidFill>
                  <a:srgbClr val="002060"/>
                </a:solidFill>
                <a:effectLst/>
                <a:latin typeface="Times New Roman" panose="02020603050405020304" pitchFamily="18" charset="0"/>
                <a:ea typeface="Aptos" panose="020B0004020202020204" pitchFamily="34" charset="0"/>
                <a:cs typeface="Times New Roman" panose="02020603050405020304" pitchFamily="18" charset="0"/>
              </a:rPr>
              <a:t> С тем, что в прошлом в человека был негативный опыт</a:t>
            </a:r>
          </a:p>
          <a:p>
            <a:pPr marL="514350" indent="-285750" algn="just">
              <a:lnSpc>
                <a:spcPct val="107000"/>
              </a:lnSpc>
              <a:buFont typeface="Arial" panose="020B0604020202020204" pitchFamily="34" charset="0"/>
              <a:buChar char="•"/>
            </a:pPr>
            <a:r>
              <a:rPr lang="ru-RU" sz="2400" b="1" kern="100" dirty="0">
                <a:solidFill>
                  <a:srgbClr val="002060"/>
                </a:solidFill>
                <a:effectLst/>
                <a:latin typeface="Times New Roman" panose="02020603050405020304" pitchFamily="18" charset="0"/>
                <a:ea typeface="Aptos" panose="020B0004020202020204" pitchFamily="34" charset="0"/>
                <a:cs typeface="Times New Roman" panose="02020603050405020304" pitchFamily="18" charset="0"/>
              </a:rPr>
              <a:t> С тем, что мнение других может быть важным</a:t>
            </a:r>
          </a:p>
          <a:p>
            <a:pPr marL="514350" indent="-285750" algn="just">
              <a:lnSpc>
                <a:spcPct val="107000"/>
              </a:lnSpc>
              <a:buFont typeface="Arial" panose="020B0604020202020204" pitchFamily="34" charset="0"/>
              <a:buChar char="•"/>
            </a:pPr>
            <a:r>
              <a:rPr lang="ru-RU" sz="2400" b="1" kern="100" dirty="0">
                <a:solidFill>
                  <a:srgbClr val="002060"/>
                </a:solidFill>
                <a:effectLst/>
                <a:latin typeface="Times New Roman" panose="02020603050405020304" pitchFamily="18" charset="0"/>
                <a:ea typeface="Aptos" panose="020B0004020202020204" pitchFamily="34" charset="0"/>
                <a:cs typeface="Times New Roman" panose="02020603050405020304" pitchFamily="18" charset="0"/>
              </a:rPr>
              <a:t> С тем, что нам всем хотелось бы</a:t>
            </a:r>
          </a:p>
        </p:txBody>
      </p:sp>
      <p:sp>
        <p:nvSpPr>
          <p:cNvPr id="7" name="TextBox 6">
            <a:extLst>
              <a:ext uri="{FF2B5EF4-FFF2-40B4-BE49-F238E27FC236}">
                <a16:creationId xmlns:a16="http://schemas.microsoft.com/office/drawing/2014/main" id="{F6747439-434B-B110-D467-A4E6E88FAC4A}"/>
              </a:ext>
            </a:extLst>
          </p:cNvPr>
          <p:cNvSpPr txBox="1"/>
          <p:nvPr/>
        </p:nvSpPr>
        <p:spPr>
          <a:xfrm>
            <a:off x="1251857" y="3951515"/>
            <a:ext cx="10428514" cy="2041585"/>
          </a:xfrm>
          <a:prstGeom prst="rect">
            <a:avLst/>
          </a:prstGeom>
          <a:noFill/>
        </p:spPr>
        <p:txBody>
          <a:bodyPr wrap="square">
            <a:spAutoFit/>
          </a:bodyPr>
          <a:lstStyle/>
          <a:p>
            <a:pPr lvl="0" algn="just">
              <a:lnSpc>
                <a:spcPct val="107000"/>
              </a:lnSpc>
            </a:pPr>
            <a:r>
              <a:rPr lang="ru-RU" sz="2400" b="1" kern="100" dirty="0">
                <a:solidFill>
                  <a:srgbClr val="C00000"/>
                </a:solidFill>
                <a:effectLst/>
                <a:latin typeface="Times New Roman" panose="02020603050405020304" pitchFamily="18" charset="0"/>
                <a:ea typeface="Aptos" panose="020B0004020202020204" pitchFamily="34" charset="0"/>
                <a:cs typeface="Times New Roman" panose="02020603050405020304" pitchFamily="18" charset="0"/>
              </a:rPr>
              <a:t>Примеры </a:t>
            </a:r>
          </a:p>
          <a:p>
            <a:pPr marL="342900" lvl="0" indent="-342900" algn="just">
              <a:lnSpc>
                <a:spcPct val="107000"/>
              </a:lnSpc>
              <a:buFont typeface="Symbol" panose="05050102010706020507" pitchFamily="18" charset="2"/>
              <a:buChar char=""/>
            </a:pPr>
            <a:r>
              <a:rPr lang="ru-RU" sz="2400" b="1" kern="100" dirty="0">
                <a:solidFill>
                  <a:srgbClr val="002060"/>
                </a:solidFill>
                <a:latin typeface="Times New Roman" panose="02020603050405020304" pitchFamily="18" charset="0"/>
                <a:cs typeface="Times New Roman" panose="02020603050405020304" pitchFamily="18" charset="0"/>
              </a:rPr>
              <a:t>Это действительно важный вопрос</a:t>
            </a:r>
          </a:p>
          <a:p>
            <a:pPr marL="342900" lvl="0" indent="-342900" algn="just">
              <a:lnSpc>
                <a:spcPct val="107000"/>
              </a:lnSpc>
              <a:buFont typeface="Symbol" panose="05050102010706020507" pitchFamily="18" charset="2"/>
              <a:buChar char=""/>
            </a:pPr>
            <a:r>
              <a:rPr lang="ru-RU" sz="2400" b="1" kern="100" dirty="0">
                <a:solidFill>
                  <a:srgbClr val="002060"/>
                </a:solidFill>
                <a:latin typeface="Times New Roman" panose="02020603050405020304" pitchFamily="18" charset="0"/>
                <a:cs typeface="Times New Roman" panose="02020603050405020304" pitchFamily="18" charset="0"/>
              </a:rPr>
              <a:t>Да, важно понять, почему у Вас сложилось такое мнение</a:t>
            </a:r>
          </a:p>
          <a:p>
            <a:pPr marL="342900" lvl="0" indent="-342900" algn="just">
              <a:lnSpc>
                <a:spcPct val="107000"/>
              </a:lnSpc>
              <a:buFont typeface="Symbol" panose="05050102010706020507" pitchFamily="18" charset="2"/>
              <a:buChar char=""/>
            </a:pPr>
            <a:r>
              <a:rPr lang="ru-RU" sz="2400" b="1" kern="100" dirty="0">
                <a:solidFill>
                  <a:srgbClr val="002060"/>
                </a:solidFill>
                <a:latin typeface="Times New Roman" panose="02020603050405020304" pitchFamily="18" charset="0"/>
                <a:cs typeface="Times New Roman" panose="02020603050405020304" pitchFamily="18" charset="0"/>
              </a:rPr>
              <a:t>Согласен, прежде чем принять решения, нужно…</a:t>
            </a:r>
          </a:p>
          <a:p>
            <a:pPr marL="342900" lvl="0" indent="-342900" algn="just">
              <a:lnSpc>
                <a:spcPct val="107000"/>
              </a:lnSpc>
              <a:spcAft>
                <a:spcPts val="800"/>
              </a:spcAft>
              <a:buFont typeface="Symbol" panose="05050102010706020507" pitchFamily="18" charset="2"/>
              <a:buChar char=""/>
            </a:pPr>
            <a:r>
              <a:rPr lang="ru-RU" sz="2400" b="1" kern="100" dirty="0">
                <a:solidFill>
                  <a:srgbClr val="002060"/>
                </a:solidFill>
                <a:latin typeface="Times New Roman" panose="02020603050405020304" pitchFamily="18" charset="0"/>
                <a:cs typeface="Times New Roman" panose="02020603050405020304" pitchFamily="18" charset="0"/>
              </a:rPr>
              <a:t>Понимаю, что у Вас был негативный опыт</a:t>
            </a:r>
          </a:p>
        </p:txBody>
      </p:sp>
    </p:spTree>
    <p:extLst>
      <p:ext uri="{BB962C8B-B14F-4D97-AF65-F5344CB8AC3E}">
        <p14:creationId xmlns:p14="http://schemas.microsoft.com/office/powerpoint/2010/main" val="2812904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7DF44124-3493-E168-9DCE-EA80BC04367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DA33932-F8C1-A7EC-CA3A-7F0C0887E66B}"/>
              </a:ext>
            </a:extLst>
          </p:cNvPr>
          <p:cNvSpPr txBox="1"/>
          <p:nvPr/>
        </p:nvSpPr>
        <p:spPr>
          <a:xfrm>
            <a:off x="685800" y="528555"/>
            <a:ext cx="10609006" cy="523220"/>
          </a:xfrm>
          <a:prstGeom prst="rect">
            <a:avLst/>
          </a:prstGeom>
          <a:noFill/>
        </p:spPr>
        <p:txBody>
          <a:bodyPr wrap="square">
            <a:spAutoFit/>
          </a:bodyPr>
          <a:lstStyle/>
          <a:p>
            <a:pPr algn="ctr"/>
            <a:r>
              <a:rPr lang="ru-RU" sz="1800" dirty="0">
                <a:effectLst/>
                <a:latin typeface="Calibri" panose="020F0502020204030204" pitchFamily="34" charset="0"/>
                <a:ea typeface="Calibri" panose="020F0502020204030204" pitchFamily="34" charset="0"/>
                <a:cs typeface="Times New Roman" panose="02020603050405020304" pitchFamily="18" charset="0"/>
              </a:rPr>
              <a:t>.</a:t>
            </a:r>
          </a:p>
          <a:p>
            <a:pPr algn="ctr"/>
            <a:endParaRPr lang="ru-RU" sz="1000" b="1" dirty="0">
              <a:solidFill>
                <a:schemeClr val="accent2">
                  <a:lumMod val="50000"/>
                </a:schemeClr>
              </a:solidFill>
            </a:endParaRPr>
          </a:p>
        </p:txBody>
      </p:sp>
      <p:sp>
        <p:nvSpPr>
          <p:cNvPr id="7" name="TextBox 6">
            <a:extLst>
              <a:ext uri="{FF2B5EF4-FFF2-40B4-BE49-F238E27FC236}">
                <a16:creationId xmlns:a16="http://schemas.microsoft.com/office/drawing/2014/main" id="{174F012A-61CB-E40B-CB95-91986716551F}"/>
              </a:ext>
            </a:extLst>
          </p:cNvPr>
          <p:cNvSpPr txBox="1"/>
          <p:nvPr/>
        </p:nvSpPr>
        <p:spPr>
          <a:xfrm>
            <a:off x="897194" y="399874"/>
            <a:ext cx="10650796" cy="1251240"/>
          </a:xfrm>
          <a:prstGeom prst="rect">
            <a:avLst/>
          </a:prstGeom>
          <a:noFill/>
        </p:spPr>
        <p:txBody>
          <a:bodyPr wrap="square">
            <a:spAutoFit/>
          </a:bodyPr>
          <a:lstStyle/>
          <a:p>
            <a:pPr algn="just">
              <a:lnSpc>
                <a:spcPct val="107000"/>
              </a:lnSpc>
            </a:pPr>
            <a:r>
              <a:rPr lang="ru-RU" sz="2400" b="1" kern="100" dirty="0">
                <a:solidFill>
                  <a:srgbClr val="C00000"/>
                </a:solidFill>
                <a:latin typeface="Times New Roman" panose="02020603050405020304" pitchFamily="18" charset="0"/>
                <a:cs typeface="Times New Roman" panose="02020603050405020304" pitchFamily="18" charset="0"/>
              </a:rPr>
              <a:t>Возражение: </a:t>
            </a:r>
            <a:r>
              <a:rPr lang="ru-RU" sz="2400" b="1" kern="100" dirty="0">
                <a:solidFill>
                  <a:srgbClr val="002060"/>
                </a:solidFill>
                <a:latin typeface="Times New Roman" panose="02020603050405020304" pitchFamily="18" charset="0"/>
                <a:cs typeface="Times New Roman" panose="02020603050405020304" pitchFamily="18" charset="0"/>
              </a:rPr>
              <a:t>Я не согласен с некоторыми решениями профсоюза</a:t>
            </a:r>
          </a:p>
          <a:p>
            <a:pPr algn="just">
              <a:lnSpc>
                <a:spcPct val="107000"/>
              </a:lnSpc>
            </a:pPr>
            <a:r>
              <a:rPr lang="ru-RU" sz="2400" b="1" kern="100" dirty="0">
                <a:solidFill>
                  <a:srgbClr val="C00000"/>
                </a:solidFill>
                <a:latin typeface="Times New Roman" panose="02020603050405020304" pitchFamily="18" charset="0"/>
                <a:cs typeface="Times New Roman" panose="02020603050405020304" pitchFamily="18" charset="0"/>
              </a:rPr>
              <a:t>Согласие: </a:t>
            </a:r>
            <a:r>
              <a:rPr lang="ru-RU" sz="2400" b="1" kern="100" dirty="0">
                <a:solidFill>
                  <a:srgbClr val="002060"/>
                </a:solidFill>
                <a:latin typeface="Times New Roman" panose="02020603050405020304" pitchFamily="18" charset="0"/>
                <a:cs typeface="Times New Roman" panose="02020603050405020304" pitchFamily="18" charset="0"/>
              </a:rPr>
              <a:t>Это нормально — иметь разные мнения. Важно, чтобы все голоса были услышаны. </a:t>
            </a:r>
          </a:p>
        </p:txBody>
      </p:sp>
      <p:sp>
        <p:nvSpPr>
          <p:cNvPr id="11" name="TextBox 10">
            <a:extLst>
              <a:ext uri="{FF2B5EF4-FFF2-40B4-BE49-F238E27FC236}">
                <a16:creationId xmlns:a16="http://schemas.microsoft.com/office/drawing/2014/main" id="{FF0903D1-F959-0E3A-5F32-1246ED1B04BE}"/>
              </a:ext>
            </a:extLst>
          </p:cNvPr>
          <p:cNvSpPr txBox="1"/>
          <p:nvPr/>
        </p:nvSpPr>
        <p:spPr>
          <a:xfrm>
            <a:off x="897194" y="1882387"/>
            <a:ext cx="10538250" cy="856068"/>
          </a:xfrm>
          <a:prstGeom prst="rect">
            <a:avLst/>
          </a:prstGeom>
          <a:noFill/>
        </p:spPr>
        <p:txBody>
          <a:bodyPr wrap="square">
            <a:spAutoFit/>
          </a:bodyPr>
          <a:lstStyle/>
          <a:p>
            <a:pPr algn="just">
              <a:lnSpc>
                <a:spcPct val="107000"/>
              </a:lnSpc>
            </a:pPr>
            <a:r>
              <a:rPr lang="ru-RU" sz="2400" b="1" kern="100" dirty="0">
                <a:solidFill>
                  <a:srgbClr val="C00000"/>
                </a:solidFill>
                <a:latin typeface="Times New Roman" panose="02020603050405020304" pitchFamily="18" charset="0"/>
                <a:cs typeface="Times New Roman" panose="02020603050405020304" pitchFamily="18" charset="0"/>
              </a:rPr>
              <a:t>Возражение: </a:t>
            </a:r>
            <a:r>
              <a:rPr lang="ru-RU" sz="2400" b="1" kern="100" dirty="0">
                <a:solidFill>
                  <a:srgbClr val="002060"/>
                </a:solidFill>
                <a:latin typeface="Times New Roman" panose="02020603050405020304" pitchFamily="18" charset="0"/>
                <a:cs typeface="Times New Roman" panose="02020603050405020304" pitchFamily="18" charset="0"/>
              </a:rPr>
              <a:t>Я не вижу, как профсоюз может повлиять на мою работу</a:t>
            </a:r>
          </a:p>
          <a:p>
            <a:pPr algn="just">
              <a:lnSpc>
                <a:spcPct val="107000"/>
              </a:lnSpc>
            </a:pPr>
            <a:r>
              <a:rPr lang="ru-RU" sz="2400" b="1" kern="100" dirty="0">
                <a:solidFill>
                  <a:srgbClr val="C00000"/>
                </a:solidFill>
                <a:latin typeface="Times New Roman" panose="02020603050405020304" pitchFamily="18" charset="0"/>
                <a:cs typeface="Times New Roman" panose="02020603050405020304" pitchFamily="18" charset="0"/>
              </a:rPr>
              <a:t>Согласие: </a:t>
            </a:r>
            <a:r>
              <a:rPr lang="ru-RU" sz="2400" b="1" kern="100" dirty="0">
                <a:solidFill>
                  <a:srgbClr val="002060"/>
                </a:solidFill>
                <a:latin typeface="Times New Roman" panose="02020603050405020304" pitchFamily="18" charset="0"/>
                <a:cs typeface="Times New Roman" panose="02020603050405020304" pitchFamily="18" charset="0"/>
              </a:rPr>
              <a:t>Я понимаю, что это может быть неочевидно</a:t>
            </a:r>
          </a:p>
        </p:txBody>
      </p:sp>
      <p:sp>
        <p:nvSpPr>
          <p:cNvPr id="15" name="TextBox 14">
            <a:extLst>
              <a:ext uri="{FF2B5EF4-FFF2-40B4-BE49-F238E27FC236}">
                <a16:creationId xmlns:a16="http://schemas.microsoft.com/office/drawing/2014/main" id="{A69AB6AD-947F-8771-9169-485E95073A11}"/>
              </a:ext>
            </a:extLst>
          </p:cNvPr>
          <p:cNvSpPr txBox="1"/>
          <p:nvPr/>
        </p:nvSpPr>
        <p:spPr>
          <a:xfrm>
            <a:off x="897194" y="2991937"/>
            <a:ext cx="6110046" cy="830997"/>
          </a:xfrm>
          <a:prstGeom prst="rect">
            <a:avLst/>
          </a:prstGeom>
          <a:noFill/>
        </p:spPr>
        <p:txBody>
          <a:bodyPr wrap="square">
            <a:spAutoFit/>
          </a:bodyPr>
          <a:lstStyle/>
          <a:p>
            <a:r>
              <a:rPr lang="ru-RU" sz="2400" b="1" kern="100" dirty="0">
                <a:solidFill>
                  <a:srgbClr val="C00000"/>
                </a:solidFill>
                <a:latin typeface="Times New Roman" panose="02020603050405020304" pitchFamily="18" charset="0"/>
                <a:cs typeface="Times New Roman" panose="02020603050405020304" pitchFamily="18" charset="0"/>
              </a:rPr>
              <a:t>Возражение:</a:t>
            </a:r>
            <a:r>
              <a:rPr lang="ru-RU" sz="2400" b="1" kern="100" dirty="0">
                <a:solidFill>
                  <a:srgbClr val="002060"/>
                </a:solidFill>
                <a:latin typeface="Times New Roman" panose="02020603050405020304" pitchFamily="18" charset="0"/>
                <a:cs typeface="Times New Roman" panose="02020603050405020304" pitchFamily="18" charset="0"/>
              </a:rPr>
              <a:t> Жалко денег </a:t>
            </a:r>
          </a:p>
          <a:p>
            <a:r>
              <a:rPr lang="ru-RU" sz="2400" b="1" kern="100" dirty="0">
                <a:solidFill>
                  <a:srgbClr val="C00000"/>
                </a:solidFill>
                <a:latin typeface="Times New Roman" panose="02020603050405020304" pitchFamily="18" charset="0"/>
                <a:cs typeface="Times New Roman" panose="02020603050405020304" pitchFamily="18" charset="0"/>
              </a:rPr>
              <a:t>Согласие:</a:t>
            </a:r>
            <a:r>
              <a:rPr lang="ru-RU" sz="2400" b="1" kern="100" dirty="0">
                <a:solidFill>
                  <a:srgbClr val="002060"/>
                </a:solidFill>
                <a:latin typeface="Times New Roman" panose="02020603050405020304" pitchFamily="18" charset="0"/>
                <a:ea typeface="Aptos" panose="020B0004020202020204" pitchFamily="34" charset="0"/>
                <a:cs typeface="Times New Roman" panose="02020603050405020304" pitchFamily="18" charset="0"/>
              </a:rPr>
              <a:t> </a:t>
            </a:r>
            <a:r>
              <a:rPr lang="ru-RU" sz="2400" b="1" kern="100" dirty="0">
                <a:solidFill>
                  <a:srgbClr val="002060"/>
                </a:solidFill>
                <a:effectLst/>
                <a:latin typeface="Times New Roman" panose="02020603050405020304" pitchFamily="18" charset="0"/>
                <a:ea typeface="Aptos" panose="020B0004020202020204" pitchFamily="34" charset="0"/>
                <a:cs typeface="Times New Roman" panose="02020603050405020304" pitchFamily="18" charset="0"/>
              </a:rPr>
              <a:t>Конечно, деньги надо считать</a:t>
            </a:r>
            <a:endParaRPr lang="ru-RU" sz="2400" dirty="0">
              <a:solidFill>
                <a:srgbClr val="002060"/>
              </a:solidFill>
            </a:endParaRPr>
          </a:p>
        </p:txBody>
      </p:sp>
      <p:sp>
        <p:nvSpPr>
          <p:cNvPr id="21" name="TextBox 20">
            <a:extLst>
              <a:ext uri="{FF2B5EF4-FFF2-40B4-BE49-F238E27FC236}">
                <a16:creationId xmlns:a16="http://schemas.microsoft.com/office/drawing/2014/main" id="{2AD20879-3861-79C2-D149-748F715E45B6}"/>
              </a:ext>
            </a:extLst>
          </p:cNvPr>
          <p:cNvSpPr txBox="1"/>
          <p:nvPr/>
        </p:nvSpPr>
        <p:spPr>
          <a:xfrm>
            <a:off x="897194" y="5259381"/>
            <a:ext cx="10609005" cy="856068"/>
          </a:xfrm>
          <a:prstGeom prst="rect">
            <a:avLst/>
          </a:prstGeom>
          <a:noFill/>
        </p:spPr>
        <p:txBody>
          <a:bodyPr wrap="square">
            <a:spAutoFit/>
          </a:bodyPr>
          <a:lstStyle/>
          <a:p>
            <a:pPr algn="just">
              <a:lnSpc>
                <a:spcPct val="107000"/>
              </a:lnSpc>
            </a:pPr>
            <a:r>
              <a:rPr lang="ru-RU" sz="2400" b="1" kern="100" dirty="0">
                <a:solidFill>
                  <a:srgbClr val="C00000"/>
                </a:solidFill>
                <a:latin typeface="Times New Roman" panose="02020603050405020304" pitchFamily="18" charset="0"/>
                <a:cs typeface="Times New Roman" panose="02020603050405020304" pitchFamily="18" charset="0"/>
              </a:rPr>
              <a:t>Возражение:</a:t>
            </a:r>
            <a:r>
              <a:rPr lang="ru-RU" sz="2400" b="1" kern="100" dirty="0">
                <a:solidFill>
                  <a:srgbClr val="002060"/>
                </a:solidFill>
                <a:latin typeface="Times New Roman" panose="02020603050405020304" pitchFamily="18" charset="0"/>
                <a:cs typeface="Times New Roman" panose="02020603050405020304" pitchFamily="18" charset="0"/>
              </a:rPr>
              <a:t> Мне это не надо, скоро на пенсию</a:t>
            </a:r>
          </a:p>
          <a:p>
            <a:pPr algn="just">
              <a:lnSpc>
                <a:spcPct val="107000"/>
              </a:lnSpc>
              <a:buNone/>
            </a:pPr>
            <a:r>
              <a:rPr lang="ru-RU" sz="2400" b="1" kern="100" dirty="0">
                <a:solidFill>
                  <a:srgbClr val="C00000"/>
                </a:solidFill>
                <a:latin typeface="Times New Roman" panose="02020603050405020304" pitchFamily="18" charset="0"/>
                <a:cs typeface="Times New Roman" panose="02020603050405020304" pitchFamily="18" charset="0"/>
              </a:rPr>
              <a:t>Согласие:</a:t>
            </a:r>
            <a:r>
              <a:rPr lang="ru-RU" sz="2400" b="1" kern="100" dirty="0">
                <a:solidFill>
                  <a:srgbClr val="002060"/>
                </a:solidFill>
                <a:latin typeface="Times New Roman" panose="02020603050405020304" pitchFamily="18" charset="0"/>
                <a:cs typeface="Times New Roman" panose="02020603050405020304" pitchFamily="18" charset="0"/>
              </a:rPr>
              <a:t> Да, пенсионный возраст – важный этап в жизни человека</a:t>
            </a:r>
          </a:p>
        </p:txBody>
      </p:sp>
      <p:sp>
        <p:nvSpPr>
          <p:cNvPr id="23" name="TextBox 22">
            <a:extLst>
              <a:ext uri="{FF2B5EF4-FFF2-40B4-BE49-F238E27FC236}">
                <a16:creationId xmlns:a16="http://schemas.microsoft.com/office/drawing/2014/main" id="{40EAC328-66BF-1E42-4B92-F50F341D350A}"/>
              </a:ext>
            </a:extLst>
          </p:cNvPr>
          <p:cNvSpPr txBox="1"/>
          <p:nvPr/>
        </p:nvSpPr>
        <p:spPr>
          <a:xfrm>
            <a:off x="897194" y="4079278"/>
            <a:ext cx="10265230" cy="856068"/>
          </a:xfrm>
          <a:prstGeom prst="rect">
            <a:avLst/>
          </a:prstGeom>
          <a:noFill/>
        </p:spPr>
        <p:txBody>
          <a:bodyPr wrap="square">
            <a:spAutoFit/>
          </a:bodyPr>
          <a:lstStyle/>
          <a:p>
            <a:pPr>
              <a:lnSpc>
                <a:spcPct val="107000"/>
              </a:lnSpc>
            </a:pPr>
            <a:r>
              <a:rPr lang="ru-RU" sz="2400" b="1" kern="100" dirty="0">
                <a:solidFill>
                  <a:srgbClr val="C00000"/>
                </a:solidFill>
                <a:latin typeface="Times New Roman" panose="02020603050405020304" pitchFamily="18" charset="0"/>
                <a:cs typeface="Times New Roman" panose="02020603050405020304" pitchFamily="18" charset="0"/>
              </a:rPr>
              <a:t>Возражение:</a:t>
            </a:r>
            <a:r>
              <a:rPr lang="ru-RU" sz="2400" b="1" kern="100" dirty="0">
                <a:solidFill>
                  <a:srgbClr val="002060"/>
                </a:solidFill>
                <a:latin typeface="Times New Roman" panose="02020603050405020304" pitchFamily="18" charset="0"/>
                <a:cs typeface="Times New Roman" panose="02020603050405020304" pitchFamily="18" charset="0"/>
              </a:rPr>
              <a:t> Мне не нужны ваши подарки, банку кофе сам могу купить</a:t>
            </a:r>
          </a:p>
          <a:p>
            <a:pPr>
              <a:lnSpc>
                <a:spcPct val="107000"/>
              </a:lnSpc>
            </a:pPr>
            <a:r>
              <a:rPr lang="ru-RU" sz="2400" b="1" kern="100" dirty="0">
                <a:solidFill>
                  <a:srgbClr val="C00000"/>
                </a:solidFill>
                <a:latin typeface="Times New Roman" panose="02020603050405020304" pitchFamily="18" charset="0"/>
                <a:cs typeface="Times New Roman" panose="02020603050405020304" pitchFamily="18" charset="0"/>
              </a:rPr>
              <a:t>Согласись: </a:t>
            </a:r>
            <a:r>
              <a:rPr lang="ru-RU" sz="2400" b="1" kern="100" dirty="0">
                <a:solidFill>
                  <a:srgbClr val="002060"/>
                </a:solidFill>
                <a:latin typeface="Times New Roman" panose="02020603050405020304" pitchFamily="18" charset="0"/>
                <a:cs typeface="Times New Roman" panose="02020603050405020304" pitchFamily="18" charset="0"/>
              </a:rPr>
              <a:t>Конечно,  мы  себе можем много что купить</a:t>
            </a:r>
          </a:p>
        </p:txBody>
      </p:sp>
    </p:spTree>
    <p:extLst>
      <p:ext uri="{BB962C8B-B14F-4D97-AF65-F5344CB8AC3E}">
        <p14:creationId xmlns:p14="http://schemas.microsoft.com/office/powerpoint/2010/main" val="2954743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50548DB5-9AEA-1560-1681-6B517073B5A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E8E2336-9A49-9B76-2882-50974C3E2C51}"/>
              </a:ext>
            </a:extLst>
          </p:cNvPr>
          <p:cNvSpPr txBox="1"/>
          <p:nvPr/>
        </p:nvSpPr>
        <p:spPr>
          <a:xfrm>
            <a:off x="685800" y="528555"/>
            <a:ext cx="10609006" cy="523220"/>
          </a:xfrm>
          <a:prstGeom prst="rect">
            <a:avLst/>
          </a:prstGeom>
          <a:noFill/>
        </p:spPr>
        <p:txBody>
          <a:bodyPr wrap="square">
            <a:spAutoFit/>
          </a:bodyPr>
          <a:lstStyle/>
          <a:p>
            <a:pPr algn="ctr"/>
            <a:r>
              <a:rPr lang="ru-RU" sz="1800" dirty="0">
                <a:effectLst/>
                <a:latin typeface="Calibri" panose="020F0502020204030204" pitchFamily="34" charset="0"/>
                <a:ea typeface="Calibri" panose="020F0502020204030204" pitchFamily="34" charset="0"/>
                <a:cs typeface="Times New Roman" panose="02020603050405020304" pitchFamily="18" charset="0"/>
              </a:rPr>
              <a:t>.</a:t>
            </a:r>
          </a:p>
          <a:p>
            <a:pPr algn="ctr"/>
            <a:endParaRPr lang="ru-RU" sz="1000" b="1" dirty="0">
              <a:solidFill>
                <a:schemeClr val="accent2">
                  <a:lumMod val="50000"/>
                </a:schemeClr>
              </a:solidFill>
            </a:endParaRPr>
          </a:p>
        </p:txBody>
      </p:sp>
      <p:sp>
        <p:nvSpPr>
          <p:cNvPr id="4" name="TextBox 3">
            <a:extLst>
              <a:ext uri="{FF2B5EF4-FFF2-40B4-BE49-F238E27FC236}">
                <a16:creationId xmlns:a16="http://schemas.microsoft.com/office/drawing/2014/main" id="{21F71F20-11ED-38F6-12D7-B4164D168873}"/>
              </a:ext>
            </a:extLst>
          </p:cNvPr>
          <p:cNvSpPr txBox="1"/>
          <p:nvPr/>
        </p:nvSpPr>
        <p:spPr>
          <a:xfrm>
            <a:off x="3690258" y="435278"/>
            <a:ext cx="6096000" cy="597343"/>
          </a:xfrm>
          <a:prstGeom prst="rect">
            <a:avLst/>
          </a:prstGeom>
          <a:noFill/>
        </p:spPr>
        <p:txBody>
          <a:bodyPr wrap="square">
            <a:spAutoFit/>
          </a:bodyPr>
          <a:lstStyle/>
          <a:p>
            <a:pPr algn="just">
              <a:lnSpc>
                <a:spcPct val="107000"/>
              </a:lnSpc>
              <a:spcAft>
                <a:spcPts val="800"/>
              </a:spcAft>
              <a:buNone/>
            </a:pPr>
            <a:r>
              <a:rPr lang="ru-RU" sz="3200" b="1" kern="100" dirty="0">
                <a:solidFill>
                  <a:srgbClr val="C00000"/>
                </a:solidFill>
                <a:effectLst/>
                <a:latin typeface="Times New Roman" panose="02020603050405020304" pitchFamily="18" charset="0"/>
                <a:ea typeface="Aptos" panose="020B0004020202020204" pitchFamily="34" charset="0"/>
                <a:cs typeface="Times New Roman" panose="02020603050405020304" pitchFamily="18" charset="0"/>
              </a:rPr>
              <a:t>Уточнение</a:t>
            </a:r>
            <a:endParaRPr lang="ru-RU" sz="3200" b="1" kern="100" dirty="0">
              <a:solidFill>
                <a:srgbClr val="C00000"/>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5CD12FE4-BAC8-4630-DAC6-76CF09EF95A2}"/>
              </a:ext>
            </a:extLst>
          </p:cNvPr>
          <p:cNvSpPr txBox="1"/>
          <p:nvPr/>
        </p:nvSpPr>
        <p:spPr>
          <a:xfrm>
            <a:off x="0" y="1315649"/>
            <a:ext cx="11854543" cy="4410631"/>
          </a:xfrm>
          <a:prstGeom prst="rect">
            <a:avLst/>
          </a:prstGeom>
          <a:noFill/>
        </p:spPr>
        <p:txBody>
          <a:bodyPr wrap="square">
            <a:spAutoFit/>
          </a:bodyPr>
          <a:lstStyle/>
          <a:p>
            <a:pPr marL="971550" indent="-514350" algn="just">
              <a:lnSpc>
                <a:spcPct val="107000"/>
              </a:lnSpc>
              <a:buFont typeface="+mj-lt"/>
              <a:buAutoNum type="arabicPeriod"/>
            </a:pPr>
            <a:r>
              <a:rPr lang="ru-RU" sz="2600" b="1" kern="100" dirty="0">
                <a:solidFill>
                  <a:srgbClr val="002060"/>
                </a:solidFill>
                <a:effectLst/>
                <a:latin typeface="Times New Roman" panose="02020603050405020304" pitchFamily="18" charset="0"/>
                <a:ea typeface="Aptos" panose="020B0004020202020204" pitchFamily="34" charset="0"/>
                <a:cs typeface="Times New Roman" panose="02020603050405020304" pitchFamily="18" charset="0"/>
              </a:rPr>
              <a:t>Не задавайте общих вопросов «Почему? Что Вы имели в виду?»  и т. п.</a:t>
            </a:r>
          </a:p>
          <a:p>
            <a:pPr marL="457200" algn="just">
              <a:lnSpc>
                <a:spcPct val="107000"/>
              </a:lnSpc>
            </a:pPr>
            <a:endParaRPr lang="ru-RU" sz="1000" b="1" kern="100" dirty="0">
              <a:solidFill>
                <a:srgbClr val="002060"/>
              </a:solidFill>
              <a:effectLst/>
              <a:latin typeface="Times New Roman" panose="02020603050405020304" pitchFamily="18" charset="0"/>
              <a:ea typeface="Aptos" panose="020B0004020202020204" pitchFamily="34" charset="0"/>
              <a:cs typeface="Times New Roman" panose="02020603050405020304" pitchFamily="18" charset="0"/>
            </a:endParaRPr>
          </a:p>
          <a:p>
            <a:pPr marL="457200" algn="just">
              <a:lnSpc>
                <a:spcPct val="107000"/>
              </a:lnSpc>
            </a:pPr>
            <a:r>
              <a:rPr lang="ru-RU" sz="2600" b="1" kern="100" dirty="0">
                <a:solidFill>
                  <a:srgbClr val="002060"/>
                </a:solidFill>
                <a:latin typeface="Times New Roman" panose="02020603050405020304" pitchFamily="18" charset="0"/>
                <a:ea typeface="Aptos" panose="020B0004020202020204" pitchFamily="34" charset="0"/>
                <a:cs typeface="Times New Roman" panose="02020603050405020304" pitchFamily="18" charset="0"/>
              </a:rPr>
              <a:t>2. </a:t>
            </a:r>
            <a:r>
              <a:rPr lang="ru-RU" sz="2600" b="1" kern="100" dirty="0">
                <a:solidFill>
                  <a:srgbClr val="002060"/>
                </a:solidFill>
                <a:effectLst/>
                <a:latin typeface="Times New Roman" panose="02020603050405020304" pitchFamily="18" charset="0"/>
                <a:ea typeface="Aptos" panose="020B0004020202020204" pitchFamily="34" charset="0"/>
                <a:cs typeface="Times New Roman" panose="02020603050405020304" pitchFamily="18" charset="0"/>
              </a:rPr>
              <a:t>Задавайте  открытые вопросы «Что для Вас важно?», «Что хотелось бы?», «Как Вы себе представляете?», «Знаете ли в связи с чем?...», «Если не секрет, откуда такая информация?»  и т.п. </a:t>
            </a:r>
          </a:p>
          <a:p>
            <a:pPr marL="457200" algn="just">
              <a:lnSpc>
                <a:spcPct val="107000"/>
              </a:lnSpc>
            </a:pPr>
            <a:endParaRPr lang="ru-RU" sz="1000" b="1" kern="100" dirty="0">
              <a:solidFill>
                <a:srgbClr val="002060"/>
              </a:solidFill>
              <a:latin typeface="Times New Roman" panose="02020603050405020304" pitchFamily="18" charset="0"/>
              <a:ea typeface="Aptos" panose="020B0004020202020204" pitchFamily="34" charset="0"/>
              <a:cs typeface="Times New Roman" panose="02020603050405020304" pitchFamily="18" charset="0"/>
            </a:endParaRPr>
          </a:p>
          <a:p>
            <a:pPr marL="457200" algn="just">
              <a:lnSpc>
                <a:spcPct val="107000"/>
              </a:lnSpc>
            </a:pPr>
            <a:r>
              <a:rPr lang="ru-RU" sz="2600" b="1" kern="100" dirty="0">
                <a:solidFill>
                  <a:srgbClr val="002060"/>
                </a:solidFill>
                <a:effectLst/>
                <a:latin typeface="Times New Roman" panose="02020603050405020304" pitchFamily="18" charset="0"/>
                <a:ea typeface="Aptos" panose="020B0004020202020204" pitchFamily="34" charset="0"/>
                <a:cs typeface="Times New Roman" panose="02020603050405020304" pitchFamily="18" charset="0"/>
              </a:rPr>
              <a:t>3.Задавайте альтернативные вопросы «Вы планируете это или это?», «Вам интересно  1… или 2…»? </a:t>
            </a:r>
          </a:p>
          <a:p>
            <a:pPr marL="457200" algn="just">
              <a:lnSpc>
                <a:spcPct val="107000"/>
              </a:lnSpc>
            </a:pPr>
            <a:endParaRPr lang="ru-RU" sz="1000" b="1" kern="100" dirty="0">
              <a:solidFill>
                <a:srgbClr val="002060"/>
              </a:solidFill>
              <a:effectLst/>
              <a:latin typeface="Times New Roman" panose="02020603050405020304" pitchFamily="18" charset="0"/>
              <a:ea typeface="Aptos" panose="020B0004020202020204" pitchFamily="34" charset="0"/>
              <a:cs typeface="Times New Roman" panose="02020603050405020304" pitchFamily="18" charset="0"/>
            </a:endParaRPr>
          </a:p>
          <a:p>
            <a:pPr marL="457200" algn="just">
              <a:lnSpc>
                <a:spcPct val="107000"/>
              </a:lnSpc>
            </a:pPr>
            <a:r>
              <a:rPr lang="ru-RU" sz="2600" b="1" kern="100" dirty="0">
                <a:solidFill>
                  <a:srgbClr val="002060"/>
                </a:solidFill>
                <a:effectLst/>
                <a:latin typeface="Times New Roman" panose="02020603050405020304" pitchFamily="18" charset="0"/>
                <a:ea typeface="Aptos" panose="020B0004020202020204" pitchFamily="34" charset="0"/>
                <a:cs typeface="Times New Roman" panose="02020603050405020304" pitchFamily="18" charset="0"/>
              </a:rPr>
              <a:t>4. Повторяйте сказанное собеседником своими словами, чтобы убедиться, что Вы правильно поняли его точку зрения. Например: «Если я Вас правильно понимаю, Вас беспокоит...»</a:t>
            </a:r>
          </a:p>
        </p:txBody>
      </p:sp>
    </p:spTree>
    <p:extLst>
      <p:ext uri="{BB962C8B-B14F-4D97-AF65-F5344CB8AC3E}">
        <p14:creationId xmlns:p14="http://schemas.microsoft.com/office/powerpoint/2010/main" val="4013715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C86340D0-0B2A-A5DB-3104-0C33F7DC3120}"/>
            </a:ext>
          </a:extLst>
        </p:cNvPr>
        <p:cNvGrpSpPr/>
        <p:nvPr/>
      </p:nvGrpSpPr>
      <p:grpSpPr>
        <a:xfrm>
          <a:off x="0" y="0"/>
          <a:ext cx="0" cy="0"/>
          <a:chOff x="0" y="0"/>
          <a:chExt cx="0" cy="0"/>
        </a:xfrm>
      </p:grpSpPr>
      <p:pic>
        <p:nvPicPr>
          <p:cNvPr id="6" name="Рисунок 5">
            <a:extLst>
              <a:ext uri="{FF2B5EF4-FFF2-40B4-BE49-F238E27FC236}">
                <a16:creationId xmlns:a16="http://schemas.microsoft.com/office/drawing/2014/main" id="{A8783A5E-B39B-7039-7719-13F2A982668D}"/>
              </a:ext>
            </a:extLst>
          </p:cNvPr>
          <p:cNvPicPr>
            <a:picLocks noChangeAspect="1"/>
          </p:cNvPicPr>
          <p:nvPr/>
        </p:nvPicPr>
        <p:blipFill>
          <a:blip r:embed="rId2"/>
          <a:stretch>
            <a:fillRect/>
          </a:stretch>
        </p:blipFill>
        <p:spPr>
          <a:xfrm>
            <a:off x="4376056" y="2979465"/>
            <a:ext cx="9723963" cy="1725168"/>
          </a:xfrm>
          <a:prstGeom prst="rect">
            <a:avLst/>
          </a:prstGeom>
        </p:spPr>
      </p:pic>
      <p:sp>
        <p:nvSpPr>
          <p:cNvPr id="4" name="TextBox 3">
            <a:extLst>
              <a:ext uri="{FF2B5EF4-FFF2-40B4-BE49-F238E27FC236}">
                <a16:creationId xmlns:a16="http://schemas.microsoft.com/office/drawing/2014/main" id="{437BD990-0A88-3EDF-026B-925CDE52F0F9}"/>
              </a:ext>
            </a:extLst>
          </p:cNvPr>
          <p:cNvSpPr txBox="1"/>
          <p:nvPr/>
        </p:nvSpPr>
        <p:spPr>
          <a:xfrm>
            <a:off x="897194" y="399874"/>
            <a:ext cx="10650796" cy="1058047"/>
          </a:xfrm>
          <a:prstGeom prst="rect">
            <a:avLst/>
          </a:prstGeom>
          <a:noFill/>
        </p:spPr>
        <p:txBody>
          <a:bodyPr wrap="square">
            <a:spAutoFit/>
          </a:bodyPr>
          <a:lstStyle/>
          <a:p>
            <a:pPr algn="just">
              <a:lnSpc>
                <a:spcPct val="107000"/>
              </a:lnSpc>
            </a:pPr>
            <a:r>
              <a:rPr lang="ru-RU" sz="2000" b="1" kern="100" dirty="0">
                <a:solidFill>
                  <a:srgbClr val="C00000"/>
                </a:solidFill>
                <a:latin typeface="Times New Roman" panose="02020603050405020304" pitchFamily="18" charset="0"/>
                <a:cs typeface="Times New Roman" panose="02020603050405020304" pitchFamily="18" charset="0"/>
              </a:rPr>
              <a:t>Возражение: </a:t>
            </a:r>
            <a:r>
              <a:rPr lang="ru-RU" sz="2000" b="1" kern="100" dirty="0">
                <a:solidFill>
                  <a:srgbClr val="002060"/>
                </a:solidFill>
                <a:latin typeface="Times New Roman" panose="02020603050405020304" pitchFamily="18" charset="0"/>
                <a:cs typeface="Times New Roman" panose="02020603050405020304" pitchFamily="18" charset="0"/>
              </a:rPr>
              <a:t>Я не согласен с некоторыми решениями профсоюза</a:t>
            </a:r>
          </a:p>
          <a:p>
            <a:pPr algn="just">
              <a:lnSpc>
                <a:spcPct val="107000"/>
              </a:lnSpc>
            </a:pPr>
            <a:r>
              <a:rPr lang="ru-RU" sz="2000" b="1" kern="100" dirty="0">
                <a:solidFill>
                  <a:srgbClr val="C00000"/>
                </a:solidFill>
                <a:latin typeface="Times New Roman" panose="02020603050405020304" pitchFamily="18" charset="0"/>
                <a:cs typeface="Times New Roman" panose="02020603050405020304" pitchFamily="18" charset="0"/>
              </a:rPr>
              <a:t>Согласие: </a:t>
            </a:r>
            <a:r>
              <a:rPr lang="ru-RU" sz="2000" b="1" kern="100" dirty="0">
                <a:solidFill>
                  <a:srgbClr val="002060"/>
                </a:solidFill>
                <a:latin typeface="Times New Roman" panose="02020603050405020304" pitchFamily="18" charset="0"/>
                <a:cs typeface="Times New Roman" panose="02020603050405020304" pitchFamily="18" charset="0"/>
              </a:rPr>
              <a:t>Это нормально — иметь разные мнения. Важно, чтобы все голоса были услышаны. </a:t>
            </a:r>
          </a:p>
        </p:txBody>
      </p:sp>
      <p:sp>
        <p:nvSpPr>
          <p:cNvPr id="10" name="TextBox 9">
            <a:extLst>
              <a:ext uri="{FF2B5EF4-FFF2-40B4-BE49-F238E27FC236}">
                <a16:creationId xmlns:a16="http://schemas.microsoft.com/office/drawing/2014/main" id="{ABE73DEB-5490-B92A-5B0F-494A331BBEDA}"/>
              </a:ext>
            </a:extLst>
          </p:cNvPr>
          <p:cNvSpPr txBox="1"/>
          <p:nvPr/>
        </p:nvSpPr>
        <p:spPr>
          <a:xfrm>
            <a:off x="897190" y="1380570"/>
            <a:ext cx="10650796" cy="399405"/>
          </a:xfrm>
          <a:prstGeom prst="rect">
            <a:avLst/>
          </a:prstGeom>
          <a:noFill/>
        </p:spPr>
        <p:txBody>
          <a:bodyPr wrap="square">
            <a:spAutoFit/>
          </a:bodyPr>
          <a:lstStyle/>
          <a:p>
            <a:pPr algn="just">
              <a:lnSpc>
                <a:spcPct val="107000"/>
              </a:lnSpc>
              <a:spcAft>
                <a:spcPts val="800"/>
              </a:spcAft>
              <a:buNone/>
            </a:pPr>
            <a:r>
              <a:rPr lang="ru-RU" sz="2000" b="1" kern="100" dirty="0">
                <a:solidFill>
                  <a:srgbClr val="C00000"/>
                </a:solidFill>
                <a:latin typeface="Times New Roman" panose="02020603050405020304" pitchFamily="18" charset="0"/>
                <a:cs typeface="Times New Roman" panose="02020603050405020304" pitchFamily="18" charset="0"/>
              </a:rPr>
              <a:t>Уточнение: </a:t>
            </a:r>
            <a:r>
              <a:rPr lang="ru-RU" sz="2000" b="1" kern="100" dirty="0">
                <a:solidFill>
                  <a:srgbClr val="002060"/>
                </a:solidFill>
                <a:latin typeface="Times New Roman" panose="02020603050405020304" pitchFamily="18" charset="0"/>
                <a:cs typeface="Times New Roman" panose="02020603050405020304" pitchFamily="18" charset="0"/>
              </a:rPr>
              <a:t> Ты участвовал когда – </a:t>
            </a:r>
            <a:r>
              <a:rPr lang="ru-RU" sz="2000" b="1" kern="100" dirty="0" err="1">
                <a:solidFill>
                  <a:srgbClr val="002060"/>
                </a:solidFill>
                <a:latin typeface="Times New Roman" panose="02020603050405020304" pitchFamily="18" charset="0"/>
                <a:cs typeface="Times New Roman" panose="02020603050405020304" pitchFamily="18" charset="0"/>
              </a:rPr>
              <a:t>нибудь</a:t>
            </a:r>
            <a:r>
              <a:rPr lang="ru-RU" sz="2000" b="1" kern="100" dirty="0">
                <a:solidFill>
                  <a:srgbClr val="002060"/>
                </a:solidFill>
                <a:latin typeface="Times New Roman" panose="02020603050405020304" pitchFamily="18" charset="0"/>
                <a:cs typeface="Times New Roman" panose="02020603050405020304" pitchFamily="18" charset="0"/>
              </a:rPr>
              <a:t> в обсуждениях важных вопросов? </a:t>
            </a:r>
          </a:p>
        </p:txBody>
      </p:sp>
      <p:sp>
        <p:nvSpPr>
          <p:cNvPr id="14" name="TextBox 13">
            <a:extLst>
              <a:ext uri="{FF2B5EF4-FFF2-40B4-BE49-F238E27FC236}">
                <a16:creationId xmlns:a16="http://schemas.microsoft.com/office/drawing/2014/main" id="{0EB84C3F-1F82-0E2D-414E-1D85FE62D8DC}"/>
              </a:ext>
            </a:extLst>
          </p:cNvPr>
          <p:cNvSpPr txBox="1"/>
          <p:nvPr/>
        </p:nvSpPr>
        <p:spPr>
          <a:xfrm>
            <a:off x="897191" y="1906199"/>
            <a:ext cx="10650795" cy="728726"/>
          </a:xfrm>
          <a:prstGeom prst="rect">
            <a:avLst/>
          </a:prstGeom>
          <a:noFill/>
        </p:spPr>
        <p:txBody>
          <a:bodyPr wrap="square">
            <a:spAutoFit/>
          </a:bodyPr>
          <a:lstStyle/>
          <a:p>
            <a:pPr algn="just">
              <a:lnSpc>
                <a:spcPct val="107000"/>
              </a:lnSpc>
            </a:pPr>
            <a:r>
              <a:rPr lang="ru-RU" sz="2000" b="1" kern="100" dirty="0">
                <a:solidFill>
                  <a:srgbClr val="C00000"/>
                </a:solidFill>
                <a:latin typeface="Times New Roman" panose="02020603050405020304" pitchFamily="18" charset="0"/>
                <a:cs typeface="Times New Roman" panose="02020603050405020304" pitchFamily="18" charset="0"/>
              </a:rPr>
              <a:t>Возражение: </a:t>
            </a:r>
            <a:r>
              <a:rPr lang="ru-RU" sz="2000" b="1" kern="100" dirty="0">
                <a:solidFill>
                  <a:srgbClr val="002060"/>
                </a:solidFill>
                <a:latin typeface="Times New Roman" panose="02020603050405020304" pitchFamily="18" charset="0"/>
                <a:cs typeface="Times New Roman" panose="02020603050405020304" pitchFamily="18" charset="0"/>
              </a:rPr>
              <a:t>Я не вижу, как профсоюз может повлиять на мою работу</a:t>
            </a:r>
          </a:p>
          <a:p>
            <a:pPr algn="just">
              <a:lnSpc>
                <a:spcPct val="107000"/>
              </a:lnSpc>
            </a:pPr>
            <a:r>
              <a:rPr lang="ru-RU" sz="2000" b="1" kern="100" dirty="0">
                <a:solidFill>
                  <a:srgbClr val="C00000"/>
                </a:solidFill>
                <a:latin typeface="Times New Roman" panose="02020603050405020304" pitchFamily="18" charset="0"/>
                <a:cs typeface="Times New Roman" panose="02020603050405020304" pitchFamily="18" charset="0"/>
              </a:rPr>
              <a:t>Согласие: </a:t>
            </a:r>
            <a:r>
              <a:rPr lang="ru-RU" sz="2000" b="1" kern="100" dirty="0">
                <a:solidFill>
                  <a:srgbClr val="002060"/>
                </a:solidFill>
                <a:latin typeface="Times New Roman" panose="02020603050405020304" pitchFamily="18" charset="0"/>
                <a:cs typeface="Times New Roman" panose="02020603050405020304" pitchFamily="18" charset="0"/>
              </a:rPr>
              <a:t>Я понимаю, что это может быть неочевидно</a:t>
            </a:r>
          </a:p>
        </p:txBody>
      </p:sp>
      <p:sp>
        <p:nvSpPr>
          <p:cNvPr id="18" name="TextBox 17">
            <a:extLst>
              <a:ext uri="{FF2B5EF4-FFF2-40B4-BE49-F238E27FC236}">
                <a16:creationId xmlns:a16="http://schemas.microsoft.com/office/drawing/2014/main" id="{360660C3-4ADD-4E29-1BAC-4640DBE3E17A}"/>
              </a:ext>
            </a:extLst>
          </p:cNvPr>
          <p:cNvSpPr txBox="1"/>
          <p:nvPr/>
        </p:nvSpPr>
        <p:spPr>
          <a:xfrm>
            <a:off x="897190" y="2564179"/>
            <a:ext cx="10650795" cy="400110"/>
          </a:xfrm>
          <a:prstGeom prst="rect">
            <a:avLst/>
          </a:prstGeom>
          <a:noFill/>
        </p:spPr>
        <p:txBody>
          <a:bodyPr wrap="square">
            <a:spAutoFit/>
          </a:bodyPr>
          <a:lstStyle/>
          <a:p>
            <a:r>
              <a:rPr lang="ru-RU" sz="2000" b="1" kern="100" dirty="0">
                <a:solidFill>
                  <a:srgbClr val="C00000"/>
                </a:solidFill>
                <a:latin typeface="Times New Roman" panose="02020603050405020304" pitchFamily="18" charset="0"/>
                <a:cs typeface="Times New Roman" panose="02020603050405020304" pitchFamily="18" charset="0"/>
              </a:rPr>
              <a:t>Уточнение: </a:t>
            </a:r>
            <a:r>
              <a:rPr lang="ru-RU" sz="2000" b="1" kern="100" dirty="0">
                <a:solidFill>
                  <a:srgbClr val="002060"/>
                </a:solidFill>
                <a:latin typeface="Times New Roman" panose="02020603050405020304" pitchFamily="18" charset="0"/>
                <a:cs typeface="Times New Roman" panose="02020603050405020304" pitchFamily="18" charset="0"/>
              </a:rPr>
              <a:t>Знаешь,</a:t>
            </a:r>
            <a:r>
              <a:rPr lang="ru-RU" sz="2000" b="1" kern="100" dirty="0">
                <a:solidFill>
                  <a:srgbClr val="C00000"/>
                </a:solidFill>
                <a:latin typeface="Times New Roman" panose="02020603050405020304" pitchFamily="18" charset="0"/>
                <a:cs typeface="Times New Roman" panose="02020603050405020304" pitchFamily="18" charset="0"/>
              </a:rPr>
              <a:t> </a:t>
            </a:r>
            <a:r>
              <a:rPr lang="ru-RU" sz="2000" b="1" kern="100" dirty="0">
                <a:solidFill>
                  <a:srgbClr val="002060"/>
                </a:solidFill>
                <a:latin typeface="Times New Roman" panose="02020603050405020304" pitchFamily="18" charset="0"/>
                <a:cs typeface="Times New Roman" panose="02020603050405020304" pitchFamily="18" charset="0"/>
              </a:rPr>
              <a:t>над какими вопросами </a:t>
            </a:r>
            <a:r>
              <a:rPr lang="ru-RU" sz="2000" b="1" dirty="0">
                <a:solidFill>
                  <a:srgbClr val="002060"/>
                </a:solidFill>
                <a:latin typeface="Times New Roman" panose="02020603050405020304" pitchFamily="18" charset="0"/>
                <a:ea typeface="Aptos" panose="020B0004020202020204" pitchFamily="34" charset="0"/>
              </a:rPr>
              <a:t>работает </a:t>
            </a:r>
            <a:r>
              <a:rPr lang="ru-RU" sz="2000" b="1" dirty="0">
                <a:solidFill>
                  <a:srgbClr val="002060"/>
                </a:solidFill>
                <a:effectLst/>
                <a:latin typeface="Times New Roman" panose="02020603050405020304" pitchFamily="18" charset="0"/>
                <a:ea typeface="Aptos" panose="020B0004020202020204" pitchFamily="34" charset="0"/>
              </a:rPr>
              <a:t>профсоюз?</a:t>
            </a:r>
            <a:endParaRPr lang="ru-RU" sz="2000" dirty="0">
              <a:solidFill>
                <a:srgbClr val="002060"/>
              </a:solidFill>
            </a:endParaRPr>
          </a:p>
        </p:txBody>
      </p:sp>
      <p:sp>
        <p:nvSpPr>
          <p:cNvPr id="20" name="TextBox 19">
            <a:extLst>
              <a:ext uri="{FF2B5EF4-FFF2-40B4-BE49-F238E27FC236}">
                <a16:creationId xmlns:a16="http://schemas.microsoft.com/office/drawing/2014/main" id="{27E95BD5-C6AC-57EA-58FD-032DFCA9DFD9}"/>
              </a:ext>
            </a:extLst>
          </p:cNvPr>
          <p:cNvSpPr txBox="1"/>
          <p:nvPr/>
        </p:nvSpPr>
        <p:spPr>
          <a:xfrm>
            <a:off x="897190" y="3074393"/>
            <a:ext cx="6110046" cy="707886"/>
          </a:xfrm>
          <a:prstGeom prst="rect">
            <a:avLst/>
          </a:prstGeom>
          <a:noFill/>
        </p:spPr>
        <p:txBody>
          <a:bodyPr wrap="square">
            <a:spAutoFit/>
          </a:bodyPr>
          <a:lstStyle/>
          <a:p>
            <a:r>
              <a:rPr lang="ru-RU" sz="2000" b="1" kern="100" dirty="0">
                <a:solidFill>
                  <a:srgbClr val="C00000"/>
                </a:solidFill>
                <a:latin typeface="Times New Roman" panose="02020603050405020304" pitchFamily="18" charset="0"/>
                <a:cs typeface="Times New Roman" panose="02020603050405020304" pitchFamily="18" charset="0"/>
              </a:rPr>
              <a:t>Возражение:</a:t>
            </a:r>
            <a:r>
              <a:rPr lang="ru-RU" sz="2000" b="1" kern="100" dirty="0">
                <a:solidFill>
                  <a:srgbClr val="002060"/>
                </a:solidFill>
                <a:latin typeface="Times New Roman" panose="02020603050405020304" pitchFamily="18" charset="0"/>
                <a:cs typeface="Times New Roman" panose="02020603050405020304" pitchFamily="18" charset="0"/>
              </a:rPr>
              <a:t> Жалко денег </a:t>
            </a:r>
          </a:p>
          <a:p>
            <a:r>
              <a:rPr lang="ru-RU" sz="2000" b="1" kern="100" dirty="0">
                <a:solidFill>
                  <a:srgbClr val="C00000"/>
                </a:solidFill>
                <a:latin typeface="Times New Roman" panose="02020603050405020304" pitchFamily="18" charset="0"/>
                <a:cs typeface="Times New Roman" panose="02020603050405020304" pitchFamily="18" charset="0"/>
              </a:rPr>
              <a:t>Согласие:</a:t>
            </a:r>
            <a:r>
              <a:rPr lang="ru-RU" sz="2000" b="1" kern="100" dirty="0">
                <a:solidFill>
                  <a:srgbClr val="002060"/>
                </a:solidFill>
                <a:latin typeface="Times New Roman" panose="02020603050405020304" pitchFamily="18" charset="0"/>
                <a:ea typeface="Aptos" panose="020B0004020202020204" pitchFamily="34" charset="0"/>
                <a:cs typeface="Times New Roman" panose="02020603050405020304" pitchFamily="18" charset="0"/>
              </a:rPr>
              <a:t> </a:t>
            </a:r>
            <a:r>
              <a:rPr lang="ru-RU" sz="2000" b="1" kern="100" dirty="0">
                <a:solidFill>
                  <a:srgbClr val="002060"/>
                </a:solidFill>
                <a:effectLst/>
                <a:latin typeface="Times New Roman" panose="02020603050405020304" pitchFamily="18" charset="0"/>
                <a:ea typeface="Aptos" panose="020B0004020202020204" pitchFamily="34" charset="0"/>
                <a:cs typeface="Times New Roman" panose="02020603050405020304" pitchFamily="18" charset="0"/>
              </a:rPr>
              <a:t>Конечно, деньги надо считать</a:t>
            </a:r>
            <a:endParaRPr lang="ru-RU" sz="2000" dirty="0">
              <a:solidFill>
                <a:srgbClr val="002060"/>
              </a:solidFill>
            </a:endParaRPr>
          </a:p>
        </p:txBody>
      </p:sp>
      <p:sp>
        <p:nvSpPr>
          <p:cNvPr id="23" name="TextBox 22">
            <a:extLst>
              <a:ext uri="{FF2B5EF4-FFF2-40B4-BE49-F238E27FC236}">
                <a16:creationId xmlns:a16="http://schemas.microsoft.com/office/drawing/2014/main" id="{1D1CC7F6-28A6-8DA3-1700-B103340ED168}"/>
              </a:ext>
            </a:extLst>
          </p:cNvPr>
          <p:cNvSpPr txBox="1"/>
          <p:nvPr/>
        </p:nvSpPr>
        <p:spPr>
          <a:xfrm>
            <a:off x="897190" y="3693015"/>
            <a:ext cx="7048500" cy="400110"/>
          </a:xfrm>
          <a:prstGeom prst="rect">
            <a:avLst/>
          </a:prstGeom>
          <a:noFill/>
        </p:spPr>
        <p:txBody>
          <a:bodyPr wrap="square">
            <a:spAutoFit/>
          </a:bodyPr>
          <a:lstStyle/>
          <a:p>
            <a:r>
              <a:rPr lang="ru-RU" sz="2000" b="1" kern="100" dirty="0">
                <a:solidFill>
                  <a:srgbClr val="C00000"/>
                </a:solidFill>
                <a:latin typeface="Times New Roman" panose="02020603050405020304" pitchFamily="18" charset="0"/>
                <a:cs typeface="Times New Roman" panose="02020603050405020304" pitchFamily="18" charset="0"/>
              </a:rPr>
              <a:t>Уточнение: </a:t>
            </a:r>
            <a:r>
              <a:rPr lang="ru-RU" sz="2000" b="1" kern="100" dirty="0">
                <a:solidFill>
                  <a:srgbClr val="002060"/>
                </a:solidFill>
                <a:latin typeface="Times New Roman" panose="02020603050405020304" pitchFamily="18" charset="0"/>
                <a:cs typeface="Times New Roman" panose="02020603050405020304" pitchFamily="18" charset="0"/>
              </a:rPr>
              <a:t>Скажите, а у Вас есть дисконтная карта?</a:t>
            </a:r>
            <a:endParaRPr lang="ru-RU" sz="2000" dirty="0"/>
          </a:p>
        </p:txBody>
      </p:sp>
      <p:sp>
        <p:nvSpPr>
          <p:cNvPr id="24" name="TextBox 23">
            <a:extLst>
              <a:ext uri="{FF2B5EF4-FFF2-40B4-BE49-F238E27FC236}">
                <a16:creationId xmlns:a16="http://schemas.microsoft.com/office/drawing/2014/main" id="{DD5E9A6A-CC49-9BBB-FE3D-2482EA75BD5F}"/>
              </a:ext>
            </a:extLst>
          </p:cNvPr>
          <p:cNvSpPr txBox="1"/>
          <p:nvPr/>
        </p:nvSpPr>
        <p:spPr>
          <a:xfrm>
            <a:off x="897190" y="4263136"/>
            <a:ext cx="10265230" cy="728726"/>
          </a:xfrm>
          <a:prstGeom prst="rect">
            <a:avLst/>
          </a:prstGeom>
          <a:noFill/>
        </p:spPr>
        <p:txBody>
          <a:bodyPr wrap="square">
            <a:spAutoFit/>
          </a:bodyPr>
          <a:lstStyle/>
          <a:p>
            <a:pPr>
              <a:lnSpc>
                <a:spcPct val="107000"/>
              </a:lnSpc>
            </a:pPr>
            <a:r>
              <a:rPr lang="ru-RU" sz="2000" b="1" kern="100" dirty="0">
                <a:solidFill>
                  <a:srgbClr val="C00000"/>
                </a:solidFill>
                <a:latin typeface="Times New Roman" panose="02020603050405020304" pitchFamily="18" charset="0"/>
                <a:cs typeface="Times New Roman" panose="02020603050405020304" pitchFamily="18" charset="0"/>
              </a:rPr>
              <a:t>Возражение:</a:t>
            </a:r>
            <a:r>
              <a:rPr lang="ru-RU" sz="2000" b="1" kern="100" dirty="0">
                <a:solidFill>
                  <a:srgbClr val="002060"/>
                </a:solidFill>
                <a:latin typeface="Times New Roman" panose="02020603050405020304" pitchFamily="18" charset="0"/>
                <a:cs typeface="Times New Roman" panose="02020603050405020304" pitchFamily="18" charset="0"/>
              </a:rPr>
              <a:t> Мне не нужны ваши подарки, банку кофе сам могу купить</a:t>
            </a:r>
          </a:p>
          <a:p>
            <a:pPr>
              <a:lnSpc>
                <a:spcPct val="107000"/>
              </a:lnSpc>
            </a:pPr>
            <a:r>
              <a:rPr lang="ru-RU" sz="2000" b="1" kern="100" dirty="0">
                <a:solidFill>
                  <a:srgbClr val="C00000"/>
                </a:solidFill>
                <a:latin typeface="Times New Roman" panose="02020603050405020304" pitchFamily="18" charset="0"/>
                <a:cs typeface="Times New Roman" panose="02020603050405020304" pitchFamily="18" charset="0"/>
              </a:rPr>
              <a:t>Согласись: </a:t>
            </a:r>
            <a:r>
              <a:rPr lang="ru-RU" sz="2000" b="1" kern="100" dirty="0">
                <a:solidFill>
                  <a:srgbClr val="002060"/>
                </a:solidFill>
                <a:latin typeface="Times New Roman" panose="02020603050405020304" pitchFamily="18" charset="0"/>
                <a:cs typeface="Times New Roman" panose="02020603050405020304" pitchFamily="18" charset="0"/>
              </a:rPr>
              <a:t>Конечно,  мы  себе можем много что купить</a:t>
            </a:r>
          </a:p>
        </p:txBody>
      </p:sp>
      <p:sp>
        <p:nvSpPr>
          <p:cNvPr id="26" name="TextBox 25">
            <a:extLst>
              <a:ext uri="{FF2B5EF4-FFF2-40B4-BE49-F238E27FC236}">
                <a16:creationId xmlns:a16="http://schemas.microsoft.com/office/drawing/2014/main" id="{90CCF830-54DD-2708-4395-1BD8F038BB15}"/>
              </a:ext>
            </a:extLst>
          </p:cNvPr>
          <p:cNvSpPr txBox="1"/>
          <p:nvPr/>
        </p:nvSpPr>
        <p:spPr>
          <a:xfrm>
            <a:off x="897190" y="4925665"/>
            <a:ext cx="10837609" cy="400110"/>
          </a:xfrm>
          <a:prstGeom prst="rect">
            <a:avLst/>
          </a:prstGeom>
          <a:noFill/>
        </p:spPr>
        <p:txBody>
          <a:bodyPr wrap="square">
            <a:spAutoFit/>
          </a:bodyPr>
          <a:lstStyle/>
          <a:p>
            <a:r>
              <a:rPr lang="ru-RU" sz="2000" b="1" kern="100" dirty="0">
                <a:solidFill>
                  <a:srgbClr val="C00000"/>
                </a:solidFill>
                <a:latin typeface="Times New Roman" panose="02020603050405020304" pitchFamily="18" charset="0"/>
                <a:cs typeface="Times New Roman" panose="02020603050405020304" pitchFamily="18" charset="0"/>
              </a:rPr>
              <a:t>Уточнение: </a:t>
            </a:r>
            <a:r>
              <a:rPr lang="ru-RU" sz="2000" b="1" kern="100" dirty="0">
                <a:solidFill>
                  <a:srgbClr val="002060"/>
                </a:solidFill>
                <a:latin typeface="Times New Roman" panose="02020603050405020304" pitchFamily="18" charset="0"/>
                <a:cs typeface="Times New Roman" panose="02020603050405020304" pitchFamily="18" charset="0"/>
              </a:rPr>
              <a:t>Я понял, что подарки не нужны. Слушай, а что тебе было бы интересно/важно?</a:t>
            </a:r>
            <a:endParaRPr lang="ru-RU" sz="2000" dirty="0"/>
          </a:p>
        </p:txBody>
      </p:sp>
      <p:sp>
        <p:nvSpPr>
          <p:cNvPr id="30" name="TextBox 29">
            <a:extLst>
              <a:ext uri="{FF2B5EF4-FFF2-40B4-BE49-F238E27FC236}">
                <a16:creationId xmlns:a16="http://schemas.microsoft.com/office/drawing/2014/main" id="{ECB99FD5-465F-3A3F-BBA3-71FD6BBE5D4B}"/>
              </a:ext>
            </a:extLst>
          </p:cNvPr>
          <p:cNvSpPr txBox="1"/>
          <p:nvPr/>
        </p:nvSpPr>
        <p:spPr>
          <a:xfrm>
            <a:off x="897190" y="5418183"/>
            <a:ext cx="10609005" cy="728726"/>
          </a:xfrm>
          <a:prstGeom prst="rect">
            <a:avLst/>
          </a:prstGeom>
          <a:noFill/>
        </p:spPr>
        <p:txBody>
          <a:bodyPr wrap="square">
            <a:spAutoFit/>
          </a:bodyPr>
          <a:lstStyle/>
          <a:p>
            <a:pPr algn="just">
              <a:lnSpc>
                <a:spcPct val="107000"/>
              </a:lnSpc>
            </a:pPr>
            <a:r>
              <a:rPr lang="ru-RU" sz="2000" b="1" kern="100" dirty="0">
                <a:solidFill>
                  <a:srgbClr val="C00000"/>
                </a:solidFill>
                <a:latin typeface="Times New Roman" panose="02020603050405020304" pitchFamily="18" charset="0"/>
                <a:cs typeface="Times New Roman" panose="02020603050405020304" pitchFamily="18" charset="0"/>
              </a:rPr>
              <a:t>Возражение:</a:t>
            </a:r>
            <a:r>
              <a:rPr lang="ru-RU" sz="2000" b="1" kern="100" dirty="0">
                <a:solidFill>
                  <a:srgbClr val="002060"/>
                </a:solidFill>
                <a:latin typeface="Times New Roman" panose="02020603050405020304" pitchFamily="18" charset="0"/>
                <a:cs typeface="Times New Roman" panose="02020603050405020304" pitchFamily="18" charset="0"/>
              </a:rPr>
              <a:t> Мне это не надо, скоро на пенсию</a:t>
            </a:r>
          </a:p>
          <a:p>
            <a:pPr algn="just">
              <a:lnSpc>
                <a:spcPct val="107000"/>
              </a:lnSpc>
              <a:buNone/>
            </a:pPr>
            <a:r>
              <a:rPr lang="ru-RU" sz="2000" b="1" kern="100" dirty="0">
                <a:solidFill>
                  <a:srgbClr val="C00000"/>
                </a:solidFill>
                <a:latin typeface="Times New Roman" panose="02020603050405020304" pitchFamily="18" charset="0"/>
                <a:cs typeface="Times New Roman" panose="02020603050405020304" pitchFamily="18" charset="0"/>
              </a:rPr>
              <a:t>Согласие:</a:t>
            </a:r>
            <a:r>
              <a:rPr lang="ru-RU" sz="2000" b="1" kern="100" dirty="0">
                <a:solidFill>
                  <a:srgbClr val="002060"/>
                </a:solidFill>
                <a:latin typeface="Times New Roman" panose="02020603050405020304" pitchFamily="18" charset="0"/>
                <a:cs typeface="Times New Roman" panose="02020603050405020304" pitchFamily="18" charset="0"/>
              </a:rPr>
              <a:t> Да, пенсионный возраст – важный этап в жизни человека</a:t>
            </a:r>
          </a:p>
        </p:txBody>
      </p:sp>
      <p:sp>
        <p:nvSpPr>
          <p:cNvPr id="32" name="TextBox 31">
            <a:extLst>
              <a:ext uri="{FF2B5EF4-FFF2-40B4-BE49-F238E27FC236}">
                <a16:creationId xmlns:a16="http://schemas.microsoft.com/office/drawing/2014/main" id="{769F8E72-4B96-71AB-A674-C149770E26FB}"/>
              </a:ext>
            </a:extLst>
          </p:cNvPr>
          <p:cNvSpPr txBox="1"/>
          <p:nvPr/>
        </p:nvSpPr>
        <p:spPr>
          <a:xfrm>
            <a:off x="897189" y="6146909"/>
            <a:ext cx="10837609" cy="400110"/>
          </a:xfrm>
          <a:prstGeom prst="rect">
            <a:avLst/>
          </a:prstGeom>
          <a:noFill/>
        </p:spPr>
        <p:txBody>
          <a:bodyPr wrap="square">
            <a:spAutoFit/>
          </a:bodyPr>
          <a:lstStyle/>
          <a:p>
            <a:r>
              <a:rPr lang="ru-RU" sz="2000" b="1" kern="100" dirty="0">
                <a:solidFill>
                  <a:srgbClr val="C00000"/>
                </a:solidFill>
                <a:latin typeface="Times New Roman" panose="02020603050405020304" pitchFamily="18" charset="0"/>
                <a:cs typeface="Times New Roman" panose="02020603050405020304" pitchFamily="18" charset="0"/>
              </a:rPr>
              <a:t>Уточнение: </a:t>
            </a:r>
            <a:r>
              <a:rPr lang="ru-RU" sz="2000" b="1" dirty="0">
                <a:solidFill>
                  <a:srgbClr val="002060"/>
                </a:solidFill>
                <a:latin typeface="Times New Roman" panose="02020603050405020304" pitchFamily="18" charset="0"/>
              </a:rPr>
              <a:t>А ты планируешь работать или уходить на пенсию?</a:t>
            </a:r>
            <a:endParaRPr lang="ru-RU" sz="2000" dirty="0"/>
          </a:p>
        </p:txBody>
      </p:sp>
    </p:spTree>
    <p:extLst>
      <p:ext uri="{BB962C8B-B14F-4D97-AF65-F5344CB8AC3E}">
        <p14:creationId xmlns:p14="http://schemas.microsoft.com/office/powerpoint/2010/main" val="2714606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4" grpId="0"/>
      <p:bldP spid="18" grpId="0"/>
      <p:bldP spid="20" grpId="0"/>
      <p:bldP spid="23" grpId="0"/>
      <p:bldP spid="24" grpId="0"/>
      <p:bldP spid="26" grpId="0"/>
      <p:bldP spid="30" grpId="0"/>
      <p:bldP spid="32"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B3C3E382-10DD-3CAC-468C-4D36FB896E03}"/>
            </a:ext>
          </a:extLst>
        </p:cNvPr>
        <p:cNvGrpSpPr/>
        <p:nvPr/>
      </p:nvGrpSpPr>
      <p:grpSpPr>
        <a:xfrm>
          <a:off x="0" y="0"/>
          <a:ext cx="0" cy="0"/>
          <a:chOff x="0" y="0"/>
          <a:chExt cx="0" cy="0"/>
        </a:xfrm>
      </p:grpSpPr>
      <p:pic>
        <p:nvPicPr>
          <p:cNvPr id="5" name="Рисунок 4">
            <a:extLst>
              <a:ext uri="{FF2B5EF4-FFF2-40B4-BE49-F238E27FC236}">
                <a16:creationId xmlns:a16="http://schemas.microsoft.com/office/drawing/2014/main" id="{A7CF0016-C526-23ED-2334-0DCB7FB485B4}"/>
              </a:ext>
            </a:extLst>
          </p:cNvPr>
          <p:cNvPicPr>
            <a:picLocks noChangeAspect="1"/>
          </p:cNvPicPr>
          <p:nvPr/>
        </p:nvPicPr>
        <p:blipFill>
          <a:blip r:embed="rId2"/>
          <a:stretch>
            <a:fillRect/>
          </a:stretch>
        </p:blipFill>
        <p:spPr>
          <a:xfrm>
            <a:off x="1024128" y="2625579"/>
            <a:ext cx="9723963" cy="1184421"/>
          </a:xfrm>
          <a:prstGeom prst="rect">
            <a:avLst/>
          </a:prstGeom>
        </p:spPr>
      </p:pic>
      <p:pic>
        <p:nvPicPr>
          <p:cNvPr id="6" name="Рисунок 5">
            <a:extLst>
              <a:ext uri="{FF2B5EF4-FFF2-40B4-BE49-F238E27FC236}">
                <a16:creationId xmlns:a16="http://schemas.microsoft.com/office/drawing/2014/main" id="{B94DE694-39D8-7E07-9BAD-2BACDC867503}"/>
              </a:ext>
            </a:extLst>
          </p:cNvPr>
          <p:cNvPicPr>
            <a:picLocks noChangeAspect="1"/>
          </p:cNvPicPr>
          <p:nvPr/>
        </p:nvPicPr>
        <p:blipFill>
          <a:blip r:embed="rId2"/>
          <a:stretch>
            <a:fillRect/>
          </a:stretch>
        </p:blipFill>
        <p:spPr>
          <a:xfrm>
            <a:off x="798331" y="2994911"/>
            <a:ext cx="9723963" cy="1725168"/>
          </a:xfrm>
          <a:prstGeom prst="rect">
            <a:avLst/>
          </a:prstGeom>
        </p:spPr>
      </p:pic>
      <p:sp>
        <p:nvSpPr>
          <p:cNvPr id="4" name="TextBox 3">
            <a:extLst>
              <a:ext uri="{FF2B5EF4-FFF2-40B4-BE49-F238E27FC236}">
                <a16:creationId xmlns:a16="http://schemas.microsoft.com/office/drawing/2014/main" id="{2D80C224-5977-6E0F-B81E-9909EA65DD3E}"/>
              </a:ext>
            </a:extLst>
          </p:cNvPr>
          <p:cNvSpPr txBox="1"/>
          <p:nvPr/>
        </p:nvSpPr>
        <p:spPr>
          <a:xfrm>
            <a:off x="343934" y="117693"/>
            <a:ext cx="11643850" cy="6401753"/>
          </a:xfrm>
          <a:prstGeom prst="rect">
            <a:avLst/>
          </a:prstGeom>
          <a:noFill/>
        </p:spPr>
        <p:txBody>
          <a:bodyPr wrap="square">
            <a:spAutoFit/>
          </a:bodyPr>
          <a:lstStyle/>
          <a:p>
            <a:pPr algn="ctr"/>
            <a:r>
              <a:rPr lang="ru-RU" sz="2400" b="1" dirty="0">
                <a:solidFill>
                  <a:srgbClr val="C00000"/>
                </a:solidFill>
                <a:latin typeface="Times New Roman" panose="02020603050405020304" pitchFamily="18" charset="0"/>
                <a:cs typeface="Times New Roman" panose="02020603050405020304" pitchFamily="18" charset="0"/>
              </a:rPr>
              <a:t>Пример диалога по скрипту с новым сотрудником.</a:t>
            </a:r>
          </a:p>
          <a:p>
            <a:pPr algn="ctr"/>
            <a:endParaRPr lang="ru-RU" sz="600" b="1" dirty="0">
              <a:solidFill>
                <a:srgbClr val="002060"/>
              </a:solidFill>
              <a:latin typeface="Times New Roman" panose="02020603050405020304" pitchFamily="18" charset="0"/>
              <a:cs typeface="Times New Roman" panose="02020603050405020304" pitchFamily="18" charset="0"/>
            </a:endParaRPr>
          </a:p>
          <a:p>
            <a:pPr algn="just"/>
            <a:r>
              <a:rPr lang="ru-RU" sz="1900" b="1" i="1" dirty="0">
                <a:solidFill>
                  <a:srgbClr val="002060"/>
                </a:solidFill>
                <a:latin typeface="Times New Roman" panose="02020603050405020304" pitchFamily="18" charset="0"/>
                <a:cs typeface="Times New Roman" panose="02020603050405020304" pitchFamily="18" charset="0"/>
              </a:rPr>
              <a:t>Сотрудник</a:t>
            </a:r>
            <a:r>
              <a:rPr lang="ru-RU" sz="1900" b="1" dirty="0">
                <a:solidFill>
                  <a:srgbClr val="002060"/>
                </a:solidFill>
                <a:latin typeface="Times New Roman" panose="02020603050405020304" pitchFamily="18" charset="0"/>
                <a:cs typeface="Times New Roman" panose="02020603050405020304" pitchFamily="18" charset="0"/>
              </a:rPr>
              <a:t>: Не хочу вступать в Профсоюз, зачем он мне?</a:t>
            </a:r>
          </a:p>
          <a:p>
            <a:pPr algn="just"/>
            <a:r>
              <a:rPr lang="ru-RU" sz="1900" b="1" dirty="0">
                <a:solidFill>
                  <a:srgbClr val="C00000"/>
                </a:solidFill>
                <a:latin typeface="Times New Roman" panose="02020603050405020304" pitchFamily="18" charset="0"/>
                <a:cs typeface="Times New Roman" panose="02020603050405020304" pitchFamily="18" charset="0"/>
              </a:rPr>
              <a:t>Согласись (присоединись):</a:t>
            </a:r>
          </a:p>
          <a:p>
            <a:pPr algn="just"/>
            <a:r>
              <a:rPr lang="ru-RU" sz="1900" b="1" i="1" dirty="0">
                <a:solidFill>
                  <a:srgbClr val="002060"/>
                </a:solidFill>
                <a:latin typeface="Times New Roman" panose="02020603050405020304" pitchFamily="18" charset="0"/>
                <a:cs typeface="Times New Roman" panose="02020603050405020304" pitchFamily="18" charset="0"/>
              </a:rPr>
              <a:t>ПА: </a:t>
            </a:r>
            <a:r>
              <a:rPr lang="ru-RU" sz="1900" b="1" dirty="0">
                <a:solidFill>
                  <a:srgbClr val="002060"/>
                </a:solidFill>
                <a:latin typeface="Times New Roman" panose="02020603050405020304" pitchFamily="18" charset="0"/>
                <a:cs typeface="Times New Roman" panose="02020603050405020304" pitchFamily="18" charset="0"/>
              </a:rPr>
              <a:t>Согласен, прежде чем вступать в какую – либо организацию, надо понимать, что она из себя представляет.</a:t>
            </a:r>
          </a:p>
          <a:p>
            <a:pPr algn="just"/>
            <a:r>
              <a:rPr lang="ru-RU" sz="1900" b="1" dirty="0">
                <a:solidFill>
                  <a:srgbClr val="C00000"/>
                </a:solidFill>
                <a:latin typeface="Times New Roman" panose="02020603050405020304" pitchFamily="18" charset="0"/>
                <a:cs typeface="Times New Roman" panose="02020603050405020304" pitchFamily="18" charset="0"/>
              </a:rPr>
              <a:t>Уточни:</a:t>
            </a:r>
          </a:p>
          <a:p>
            <a:pPr algn="just"/>
            <a:r>
              <a:rPr lang="ru-RU" sz="1900" b="1" i="1" dirty="0">
                <a:solidFill>
                  <a:srgbClr val="002060"/>
                </a:solidFill>
                <a:latin typeface="Times New Roman" panose="02020603050405020304" pitchFamily="18" charset="0"/>
                <a:cs typeface="Times New Roman" panose="02020603050405020304" pitchFamily="18" charset="0"/>
              </a:rPr>
              <a:t>ПА: </a:t>
            </a:r>
            <a:r>
              <a:rPr lang="ru-RU" sz="1900" b="1" dirty="0">
                <a:solidFill>
                  <a:srgbClr val="002060"/>
                </a:solidFill>
                <a:latin typeface="Times New Roman" panose="02020603050405020304" pitchFamily="18" charset="0"/>
                <a:cs typeface="Times New Roman" panose="02020603050405020304" pitchFamily="18" charset="0"/>
              </a:rPr>
              <a:t>Позвольте уточнить, а Вы уже были членом Профсоюза?</a:t>
            </a:r>
          </a:p>
          <a:p>
            <a:pPr algn="just"/>
            <a:r>
              <a:rPr lang="ru-RU" sz="1900" b="1" i="1" dirty="0">
                <a:solidFill>
                  <a:srgbClr val="002060"/>
                </a:solidFill>
                <a:latin typeface="Times New Roman" panose="02020603050405020304" pitchFamily="18" charset="0"/>
                <a:cs typeface="Times New Roman" panose="02020603050405020304" pitchFamily="18" charset="0"/>
              </a:rPr>
              <a:t>Сотрудник: </a:t>
            </a:r>
            <a:r>
              <a:rPr lang="ru-RU" sz="1900" b="1" dirty="0">
                <a:solidFill>
                  <a:srgbClr val="002060"/>
                </a:solidFill>
                <a:latin typeface="Times New Roman" panose="02020603050405020304" pitchFamily="18" charset="0"/>
                <a:cs typeface="Times New Roman" panose="02020603050405020304" pitchFamily="18" charset="0"/>
              </a:rPr>
              <a:t>Да, на прошлой работе был. Только взносы брали, я ничем не пользовался.</a:t>
            </a:r>
          </a:p>
          <a:p>
            <a:pPr algn="just"/>
            <a:r>
              <a:rPr lang="ru-RU" sz="1900" b="1" dirty="0">
                <a:solidFill>
                  <a:srgbClr val="C00000"/>
                </a:solidFill>
                <a:latin typeface="Times New Roman" panose="02020603050405020304" pitchFamily="18" charset="0"/>
                <a:cs typeface="Times New Roman" panose="02020603050405020304" pitchFamily="18" charset="0"/>
              </a:rPr>
              <a:t>Уточни:</a:t>
            </a:r>
          </a:p>
          <a:p>
            <a:pPr algn="just"/>
            <a:r>
              <a:rPr lang="ru-RU" sz="1900" b="1" i="1" dirty="0">
                <a:solidFill>
                  <a:srgbClr val="002060"/>
                </a:solidFill>
                <a:latin typeface="Times New Roman" panose="02020603050405020304" pitchFamily="18" charset="0"/>
                <a:cs typeface="Times New Roman" panose="02020603050405020304" pitchFamily="18" charset="0"/>
              </a:rPr>
              <a:t>ПА: </a:t>
            </a:r>
            <a:r>
              <a:rPr lang="ru-RU" sz="1900" b="1" dirty="0">
                <a:solidFill>
                  <a:srgbClr val="002060"/>
                </a:solidFill>
                <a:latin typeface="Times New Roman" panose="02020603050405020304" pitchFamily="18" charset="0"/>
                <a:cs typeface="Times New Roman" panose="02020603050405020304" pitchFamily="18" charset="0"/>
              </a:rPr>
              <a:t>А что ваш Профсоюз предлагал? Чем пользовались коллеги? </a:t>
            </a:r>
          </a:p>
          <a:p>
            <a:pPr algn="just"/>
            <a:r>
              <a:rPr lang="ru-RU" sz="1900" b="1" i="1" dirty="0">
                <a:solidFill>
                  <a:srgbClr val="002060"/>
                </a:solidFill>
                <a:latin typeface="Times New Roman" panose="02020603050405020304" pitchFamily="18" charset="0"/>
                <a:cs typeface="Times New Roman" panose="02020603050405020304" pitchFamily="18" charset="0"/>
              </a:rPr>
              <a:t>Сотрудник: </a:t>
            </a:r>
            <a:r>
              <a:rPr lang="ru-RU" sz="1900" b="1" dirty="0">
                <a:solidFill>
                  <a:srgbClr val="002060"/>
                </a:solidFill>
                <a:latin typeface="Times New Roman" panose="02020603050405020304" pitchFamily="18" charset="0"/>
                <a:cs typeface="Times New Roman" panose="02020603050405020304" pitchFamily="18" charset="0"/>
              </a:rPr>
              <a:t>Да я толком не знаю.</a:t>
            </a:r>
          </a:p>
          <a:p>
            <a:pPr algn="just"/>
            <a:r>
              <a:rPr lang="ru-RU" sz="1900" b="1" dirty="0">
                <a:solidFill>
                  <a:srgbClr val="C00000"/>
                </a:solidFill>
                <a:latin typeface="Times New Roman" panose="02020603050405020304" pitchFamily="18" charset="0"/>
                <a:cs typeface="Times New Roman" panose="02020603050405020304" pitchFamily="18" charset="0"/>
              </a:rPr>
              <a:t>Присоединение:</a:t>
            </a:r>
          </a:p>
          <a:p>
            <a:pPr algn="just"/>
            <a:r>
              <a:rPr lang="ru-RU" sz="1900" b="1" i="1" dirty="0">
                <a:solidFill>
                  <a:srgbClr val="002060"/>
                </a:solidFill>
                <a:latin typeface="Times New Roman" panose="02020603050405020304" pitchFamily="18" charset="0"/>
                <a:cs typeface="Times New Roman" panose="02020603050405020304" pitchFamily="18" charset="0"/>
              </a:rPr>
              <a:t>ПА: </a:t>
            </a:r>
            <a:r>
              <a:rPr lang="ru-RU" sz="1900" b="1" dirty="0">
                <a:solidFill>
                  <a:srgbClr val="002060"/>
                </a:solidFill>
                <a:latin typeface="Times New Roman" panose="02020603050405020304" pitchFamily="18" charset="0"/>
                <a:cs typeface="Times New Roman" panose="02020603050405020304" pitchFamily="18" charset="0"/>
              </a:rPr>
              <a:t>Понимаю, пока не знаешь, что можешь получить - любые инвестиции  воспринимаешь как пустые траты. </a:t>
            </a:r>
          </a:p>
          <a:p>
            <a:pPr algn="just"/>
            <a:r>
              <a:rPr lang="ru-RU" sz="1900" b="1" dirty="0">
                <a:solidFill>
                  <a:srgbClr val="C00000"/>
                </a:solidFill>
                <a:latin typeface="Times New Roman" panose="02020603050405020304" pitchFamily="18" charset="0"/>
                <a:cs typeface="Times New Roman" panose="02020603050405020304" pitchFamily="18" charset="0"/>
              </a:rPr>
              <a:t>Аргументация: </a:t>
            </a:r>
            <a:r>
              <a:rPr lang="ru-RU" sz="1900" b="1" dirty="0">
                <a:solidFill>
                  <a:srgbClr val="002060"/>
                </a:solidFill>
                <a:latin typeface="Times New Roman" panose="02020603050405020304" pitchFamily="18" charset="0"/>
                <a:cs typeface="Times New Roman" panose="02020603050405020304" pitchFamily="18" charset="0"/>
              </a:rPr>
              <a:t>Смотрите, в нашей компании:</a:t>
            </a:r>
          </a:p>
          <a:p>
            <a:pPr algn="just"/>
            <a:r>
              <a:rPr lang="ru-RU" sz="1900" b="1" dirty="0">
                <a:solidFill>
                  <a:srgbClr val="002060"/>
                </a:solidFill>
                <a:latin typeface="Times New Roman" panose="02020603050405020304" pitchFamily="18" charset="0"/>
                <a:cs typeface="Times New Roman" panose="02020603050405020304" pitchFamily="18" charset="0"/>
              </a:rPr>
              <a:t>1.	Полный перечень льгот доступен в коллективном договоре. Он выложен в сети, я Вам покажу.</a:t>
            </a:r>
          </a:p>
          <a:p>
            <a:pPr algn="just"/>
            <a:r>
              <a:rPr lang="ru-RU" sz="1900" b="1" dirty="0">
                <a:solidFill>
                  <a:srgbClr val="002060"/>
                </a:solidFill>
                <a:latin typeface="Times New Roman" panose="02020603050405020304" pitchFamily="18" charset="0"/>
                <a:cs typeface="Times New Roman" panose="02020603050405020304" pitchFamily="18" charset="0"/>
              </a:rPr>
              <a:t>2.	Я буду Вашим помощником и навигатором по возможностям, которые дает Профсоюз.</a:t>
            </a:r>
          </a:p>
          <a:p>
            <a:pPr algn="just"/>
            <a:r>
              <a:rPr lang="ru-RU" sz="1900" b="1" dirty="0">
                <a:solidFill>
                  <a:srgbClr val="002060"/>
                </a:solidFill>
                <a:latin typeface="Times New Roman" panose="02020603050405020304" pitchFamily="18" charset="0"/>
                <a:cs typeface="Times New Roman" panose="02020603050405020304" pitchFamily="18" charset="0"/>
              </a:rPr>
              <a:t>3.	Обо всех акциях и корпоративных мероприятиях, которые проводятся по инициативе Профсоюза, сотрудники узнают из социальных сетей. Эта информация максимально прозрачна и наглядна. Рекомендую подписаться. В общем, каждый находит для себя что-то интересное.</a:t>
            </a:r>
          </a:p>
          <a:p>
            <a:pPr algn="just"/>
            <a:r>
              <a:rPr lang="ru-RU" sz="1900" b="1" dirty="0">
                <a:solidFill>
                  <a:srgbClr val="002060"/>
                </a:solidFill>
                <a:latin typeface="Times New Roman" panose="02020603050405020304" pitchFamily="18" charset="0"/>
                <a:cs typeface="Times New Roman" panose="02020603050405020304" pitchFamily="18" charset="0"/>
              </a:rPr>
              <a:t>Ну что, убедил Вас, вступаете? (С улыбкой.) </a:t>
            </a:r>
          </a:p>
        </p:txBody>
      </p:sp>
    </p:spTree>
    <p:extLst>
      <p:ext uri="{BB962C8B-B14F-4D97-AF65-F5344CB8AC3E}">
        <p14:creationId xmlns:p14="http://schemas.microsoft.com/office/powerpoint/2010/main" val="1093296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
                                            <p:txEl>
                                              <p:pRg st="11" end="11"/>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13" end="13"/>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
                                            <p:txEl>
                                              <p:pRg st="14" end="14"/>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
                                            <p:txEl>
                                              <p:pRg st="15" end="15"/>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
                                            <p:txEl>
                                              <p:pRg st="16" end="16"/>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2F5227B-8541-540E-7032-0FFB7E2FAE29}"/>
              </a:ext>
            </a:extLst>
          </p:cNvPr>
          <p:cNvSpPr txBox="1"/>
          <p:nvPr/>
        </p:nvSpPr>
        <p:spPr>
          <a:xfrm>
            <a:off x="535858" y="1125963"/>
            <a:ext cx="10609006" cy="523220"/>
          </a:xfrm>
          <a:prstGeom prst="rect">
            <a:avLst/>
          </a:prstGeom>
          <a:noFill/>
        </p:spPr>
        <p:txBody>
          <a:bodyPr wrap="square">
            <a:spAutoFit/>
          </a:bodyPr>
          <a:lstStyle/>
          <a:p>
            <a:pPr algn="ctr"/>
            <a:r>
              <a:rPr lang="ru-RU" sz="1800" dirty="0">
                <a:effectLst/>
                <a:latin typeface="Calibri" panose="020F0502020204030204" pitchFamily="34" charset="0"/>
                <a:ea typeface="Calibri" panose="020F0502020204030204" pitchFamily="34" charset="0"/>
                <a:cs typeface="Times New Roman" panose="02020603050405020304" pitchFamily="18" charset="0"/>
              </a:rPr>
              <a:t>.</a:t>
            </a:r>
          </a:p>
          <a:p>
            <a:pPr algn="ctr"/>
            <a:endParaRPr lang="ru-RU" sz="1000" b="1" dirty="0">
              <a:solidFill>
                <a:schemeClr val="accent2">
                  <a:lumMod val="50000"/>
                </a:schemeClr>
              </a:solidFill>
            </a:endParaRPr>
          </a:p>
        </p:txBody>
      </p:sp>
      <p:sp>
        <p:nvSpPr>
          <p:cNvPr id="4" name="TextBox 3">
            <a:extLst>
              <a:ext uri="{FF2B5EF4-FFF2-40B4-BE49-F238E27FC236}">
                <a16:creationId xmlns:a16="http://schemas.microsoft.com/office/drawing/2014/main" id="{43F7D16F-3A23-0350-7A47-715C5965DBAF}"/>
              </a:ext>
            </a:extLst>
          </p:cNvPr>
          <p:cNvSpPr txBox="1"/>
          <p:nvPr/>
        </p:nvSpPr>
        <p:spPr>
          <a:xfrm>
            <a:off x="535858" y="1387573"/>
            <a:ext cx="11497646" cy="4985980"/>
          </a:xfrm>
          <a:prstGeom prst="rect">
            <a:avLst/>
          </a:prstGeom>
          <a:noFill/>
        </p:spPr>
        <p:txBody>
          <a:bodyPr wrap="square">
            <a:spAutoFit/>
          </a:bodyPr>
          <a:lstStyle/>
          <a:p>
            <a:pPr marL="259080" marR="612140" algn="just">
              <a:spcAft>
                <a:spcPts val="0"/>
              </a:spcAft>
            </a:pPr>
            <a:r>
              <a:rPr lang="ru-RU" sz="2400" b="1" kern="0" dirty="0">
                <a:solidFill>
                  <a:srgbClr val="002060"/>
                </a:solidFill>
                <a:latin typeface="Times New Roman" panose="02020603050405020304" pitchFamily="18" charset="0"/>
                <a:cs typeface="Times New Roman" panose="02020603050405020304" pitchFamily="18" charset="0"/>
              </a:rPr>
              <a:t>как подтолкнуть к принятию решения вступить в профсоюз и как предложить написать заявление на вступление.</a:t>
            </a:r>
          </a:p>
          <a:p>
            <a:pPr marL="716280" marR="612140" indent="-457200" algn="just">
              <a:buFont typeface="Arial" panose="020B0604020202020204" pitchFamily="34" charset="0"/>
              <a:buChar char="•"/>
            </a:pPr>
            <a:r>
              <a:rPr lang="ru-RU" sz="2800" b="1" i="1" kern="0" dirty="0">
                <a:solidFill>
                  <a:srgbClr val="C00000"/>
                </a:solidFill>
                <a:latin typeface="Times New Roman" panose="02020603050405020304" pitchFamily="18" charset="0"/>
                <a:cs typeface="Times New Roman" panose="02020603050405020304" pitchFamily="18" charset="0"/>
              </a:rPr>
              <a:t>Техника «Больше «За» или «Против»</a:t>
            </a:r>
          </a:p>
          <a:p>
            <a:pPr marL="430530" marR="612140" indent="-171450" algn="just">
              <a:spcAft>
                <a:spcPts val="0"/>
              </a:spcAft>
              <a:buFont typeface="Arial" panose="020B0604020202020204" pitchFamily="34" charset="0"/>
              <a:buChar char="•"/>
            </a:pPr>
            <a:endParaRPr lang="ru-RU" sz="800" b="1" i="1" kern="0" dirty="0">
              <a:solidFill>
                <a:srgbClr val="C00000"/>
              </a:solidFill>
              <a:latin typeface="Times New Roman" panose="02020603050405020304" pitchFamily="18" charset="0"/>
              <a:cs typeface="Times New Roman" panose="02020603050405020304" pitchFamily="18" charset="0"/>
            </a:endParaRPr>
          </a:p>
          <a:p>
            <a:pPr marL="716280" marR="612140" indent="-457200" algn="just">
              <a:buFont typeface="Arial" panose="020B0604020202020204" pitchFamily="34" charset="0"/>
              <a:buChar char="•"/>
            </a:pPr>
            <a:r>
              <a:rPr lang="ru-RU" sz="2800" b="1" i="1" kern="0" dirty="0">
                <a:solidFill>
                  <a:srgbClr val="C00000"/>
                </a:solidFill>
                <a:latin typeface="Times New Roman" panose="02020603050405020304" pitchFamily="18" charset="0"/>
                <a:cs typeface="Times New Roman" panose="02020603050405020304" pitchFamily="18" charset="0"/>
              </a:rPr>
              <a:t>Техника «Есть два типа людей…»</a:t>
            </a:r>
          </a:p>
          <a:p>
            <a:pPr marL="430530" marR="612140" indent="-171450" algn="just">
              <a:spcAft>
                <a:spcPts val="0"/>
              </a:spcAft>
              <a:buFont typeface="Arial" panose="020B0604020202020204" pitchFamily="34" charset="0"/>
              <a:buChar char="•"/>
            </a:pPr>
            <a:endParaRPr lang="ru-RU" sz="800" b="1" i="1" kern="0" dirty="0">
              <a:solidFill>
                <a:srgbClr val="C00000"/>
              </a:solidFill>
              <a:latin typeface="Times New Roman" panose="02020603050405020304" pitchFamily="18" charset="0"/>
              <a:cs typeface="Times New Roman" panose="02020603050405020304" pitchFamily="18" charset="0"/>
            </a:endParaRPr>
          </a:p>
          <a:p>
            <a:pPr marL="716280" marR="612140" indent="-457200" algn="just">
              <a:buFont typeface="Arial" panose="020B0604020202020204" pitchFamily="34" charset="0"/>
              <a:buChar char="•"/>
            </a:pPr>
            <a:r>
              <a:rPr lang="ru-RU" sz="2800" b="1" i="1" kern="0" dirty="0">
                <a:solidFill>
                  <a:srgbClr val="C00000"/>
                </a:solidFill>
                <a:latin typeface="Times New Roman" panose="02020603050405020304" pitchFamily="18" charset="0"/>
                <a:cs typeface="Times New Roman" panose="02020603050405020304" pitchFamily="18" charset="0"/>
              </a:rPr>
              <a:t>Техника «Если …, то…»</a:t>
            </a:r>
          </a:p>
          <a:p>
            <a:pPr marL="430530" marR="612140" indent="-171450" algn="just">
              <a:spcAft>
                <a:spcPts val="0"/>
              </a:spcAft>
              <a:buFont typeface="Arial" panose="020B0604020202020204" pitchFamily="34" charset="0"/>
              <a:buChar char="•"/>
            </a:pPr>
            <a:endParaRPr lang="ru-RU" sz="800" b="1" i="1" kern="0" dirty="0">
              <a:solidFill>
                <a:srgbClr val="C00000"/>
              </a:solidFill>
              <a:latin typeface="Times New Roman" panose="02020603050405020304" pitchFamily="18" charset="0"/>
              <a:cs typeface="Times New Roman" panose="02020603050405020304" pitchFamily="18" charset="0"/>
            </a:endParaRPr>
          </a:p>
          <a:p>
            <a:pPr marL="716280" marR="612140" indent="-457200" algn="just">
              <a:buFont typeface="Arial" panose="020B0604020202020204" pitchFamily="34" charset="0"/>
              <a:buChar char="•"/>
            </a:pPr>
            <a:r>
              <a:rPr lang="ru-RU" sz="2800" b="1" i="1" kern="0" dirty="0">
                <a:solidFill>
                  <a:srgbClr val="C00000"/>
                </a:solidFill>
                <a:latin typeface="Times New Roman" panose="02020603050405020304" pitchFamily="18" charset="0"/>
                <a:cs typeface="Times New Roman" panose="02020603050405020304" pitchFamily="18" charset="0"/>
              </a:rPr>
              <a:t>Техника «Большинство людей…»</a:t>
            </a:r>
          </a:p>
          <a:p>
            <a:pPr marL="430530" marR="612140" indent="-171450" algn="just">
              <a:spcAft>
                <a:spcPts val="0"/>
              </a:spcAft>
              <a:buFont typeface="Arial" panose="020B0604020202020204" pitchFamily="34" charset="0"/>
              <a:buChar char="•"/>
            </a:pPr>
            <a:endParaRPr lang="ru-RU" sz="800" b="1" i="1" kern="0" dirty="0">
              <a:solidFill>
                <a:srgbClr val="C00000"/>
              </a:solidFill>
              <a:latin typeface="Times New Roman" panose="02020603050405020304" pitchFamily="18" charset="0"/>
              <a:cs typeface="Times New Roman" panose="02020603050405020304" pitchFamily="18" charset="0"/>
            </a:endParaRPr>
          </a:p>
          <a:p>
            <a:pPr marL="716280" marR="612140" indent="-457200" algn="just">
              <a:buFont typeface="Arial" panose="020B0604020202020204" pitchFamily="34" charset="0"/>
              <a:buChar char="•"/>
            </a:pPr>
            <a:r>
              <a:rPr lang="ru-RU" sz="2800" b="1" i="1" kern="0" dirty="0">
                <a:solidFill>
                  <a:srgbClr val="C00000"/>
                </a:solidFill>
                <a:latin typeface="Times New Roman" panose="02020603050405020304" pitchFamily="18" charset="0"/>
                <a:cs typeface="Times New Roman" panose="02020603050405020304" pitchFamily="18" charset="0"/>
              </a:rPr>
              <a:t>Техника «Не беспокойтесь…»</a:t>
            </a:r>
          </a:p>
          <a:p>
            <a:pPr marL="430530" marR="612140" indent="-171450" algn="just">
              <a:spcAft>
                <a:spcPts val="0"/>
              </a:spcAft>
              <a:buFont typeface="Arial" panose="020B0604020202020204" pitchFamily="34" charset="0"/>
              <a:buChar char="•"/>
            </a:pPr>
            <a:endParaRPr lang="ru-RU" sz="800" b="1" i="1" kern="0" dirty="0">
              <a:solidFill>
                <a:srgbClr val="C00000"/>
              </a:solidFill>
              <a:latin typeface="Times New Roman" panose="02020603050405020304" pitchFamily="18" charset="0"/>
              <a:cs typeface="Times New Roman" panose="02020603050405020304" pitchFamily="18" charset="0"/>
            </a:endParaRPr>
          </a:p>
          <a:p>
            <a:pPr marL="716280" marR="612140" indent="-457200" algn="just">
              <a:buFont typeface="Arial" panose="020B0604020202020204" pitchFamily="34" charset="0"/>
              <a:buChar char="•"/>
            </a:pPr>
            <a:r>
              <a:rPr lang="ru-RU" sz="2800" b="1" i="1" kern="0" dirty="0">
                <a:solidFill>
                  <a:srgbClr val="C00000"/>
                </a:solidFill>
                <a:latin typeface="Times New Roman" panose="02020603050405020304" pitchFamily="18" charset="0"/>
                <a:cs typeface="Times New Roman" panose="02020603050405020304" pitchFamily="18" charset="0"/>
              </a:rPr>
              <a:t>Техника «Хорошая новость в том, что…»</a:t>
            </a:r>
          </a:p>
          <a:p>
            <a:pPr marL="430530" marR="612140" indent="-171450" algn="just">
              <a:spcAft>
                <a:spcPts val="0"/>
              </a:spcAft>
              <a:buFont typeface="Arial" panose="020B0604020202020204" pitchFamily="34" charset="0"/>
              <a:buChar char="•"/>
            </a:pPr>
            <a:endParaRPr lang="ru-RU" sz="800" b="1" i="1" kern="0" dirty="0">
              <a:solidFill>
                <a:srgbClr val="C00000"/>
              </a:solidFill>
              <a:latin typeface="Times New Roman" panose="02020603050405020304" pitchFamily="18" charset="0"/>
              <a:cs typeface="Times New Roman" panose="02020603050405020304" pitchFamily="18" charset="0"/>
            </a:endParaRPr>
          </a:p>
          <a:p>
            <a:pPr marL="716280" marR="612140" indent="-457200" algn="just">
              <a:buFont typeface="Arial" panose="020B0604020202020204" pitchFamily="34" charset="0"/>
              <a:buChar char="•"/>
            </a:pPr>
            <a:r>
              <a:rPr lang="ru-RU" sz="2800" b="1" i="1" kern="0" dirty="0">
                <a:solidFill>
                  <a:srgbClr val="C00000"/>
                </a:solidFill>
                <a:latin typeface="Times New Roman" panose="02020603050405020304" pitchFamily="18" charset="0"/>
                <a:cs typeface="Times New Roman" panose="02020603050405020304" pitchFamily="18" charset="0"/>
              </a:rPr>
              <a:t>Техника «Просто из любопытства…»</a:t>
            </a:r>
          </a:p>
          <a:p>
            <a:pPr marL="430530" marR="612140" indent="-171450" algn="just">
              <a:spcAft>
                <a:spcPts val="0"/>
              </a:spcAft>
              <a:buFont typeface="Arial" panose="020B0604020202020204" pitchFamily="34" charset="0"/>
              <a:buChar char="•"/>
            </a:pPr>
            <a:endParaRPr lang="ru-RU" sz="800" b="1" i="1" kern="0" dirty="0">
              <a:solidFill>
                <a:srgbClr val="C00000"/>
              </a:solidFill>
              <a:latin typeface="Times New Roman" panose="02020603050405020304" pitchFamily="18" charset="0"/>
              <a:cs typeface="Times New Roman" panose="02020603050405020304" pitchFamily="18" charset="0"/>
            </a:endParaRPr>
          </a:p>
          <a:p>
            <a:pPr marL="473075" marR="612140" algn="just">
              <a:spcAft>
                <a:spcPts val="0"/>
              </a:spcAft>
            </a:pPr>
            <a:endParaRPr lang="ru-RU" sz="1800" dirty="0">
              <a:effectLst/>
              <a:latin typeface="Tahoma" panose="020B0604030504040204" pitchFamily="34" charset="0"/>
              <a:ea typeface="Tahoma" panose="020B0604030504040204" pitchFamily="34" charset="0"/>
            </a:endParaRPr>
          </a:p>
        </p:txBody>
      </p:sp>
      <p:sp>
        <p:nvSpPr>
          <p:cNvPr id="6" name="TextBox 5">
            <a:extLst>
              <a:ext uri="{FF2B5EF4-FFF2-40B4-BE49-F238E27FC236}">
                <a16:creationId xmlns:a16="http://schemas.microsoft.com/office/drawing/2014/main" id="{CDB4D606-E069-159B-7F97-9CFFC63069CB}"/>
              </a:ext>
            </a:extLst>
          </p:cNvPr>
          <p:cNvSpPr txBox="1"/>
          <p:nvPr/>
        </p:nvSpPr>
        <p:spPr>
          <a:xfrm>
            <a:off x="1047136" y="366454"/>
            <a:ext cx="10609006" cy="954107"/>
          </a:xfrm>
          <a:prstGeom prst="rect">
            <a:avLst/>
          </a:prstGeom>
          <a:noFill/>
        </p:spPr>
        <p:txBody>
          <a:bodyPr wrap="square">
            <a:spAutoFit/>
          </a:bodyPr>
          <a:lstStyle/>
          <a:p>
            <a:pPr algn="ctr"/>
            <a:r>
              <a:rPr lang="ru-RU" sz="2800" b="1" kern="0" dirty="0">
                <a:solidFill>
                  <a:srgbClr val="C00000"/>
                </a:solidFill>
                <a:latin typeface="Times New Roman" panose="02020603050405020304" pitchFamily="18" charset="0"/>
                <a:cs typeface="Times New Roman" panose="02020603050405020304" pitchFamily="18" charset="0"/>
              </a:rPr>
              <a:t>Пятый этап.  Как подвести работника  к вступлению в профсоюз.</a:t>
            </a:r>
          </a:p>
        </p:txBody>
      </p:sp>
    </p:spTree>
    <p:extLst>
      <p:ext uri="{BB962C8B-B14F-4D97-AF65-F5344CB8AC3E}">
        <p14:creationId xmlns:p14="http://schemas.microsoft.com/office/powerpoint/2010/main" val="804549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2F5227B-8541-540E-7032-0FFB7E2FAE29}"/>
              </a:ext>
            </a:extLst>
          </p:cNvPr>
          <p:cNvSpPr txBox="1"/>
          <p:nvPr/>
        </p:nvSpPr>
        <p:spPr>
          <a:xfrm>
            <a:off x="685800" y="528555"/>
            <a:ext cx="10609006" cy="523220"/>
          </a:xfrm>
          <a:prstGeom prst="rect">
            <a:avLst/>
          </a:prstGeom>
          <a:noFill/>
        </p:spPr>
        <p:txBody>
          <a:bodyPr wrap="square">
            <a:spAutoFit/>
          </a:bodyPr>
          <a:lstStyle/>
          <a:p>
            <a:pPr algn="ctr"/>
            <a:r>
              <a:rPr lang="ru-RU" sz="1800" dirty="0">
                <a:effectLst/>
                <a:latin typeface="Calibri" panose="020F0502020204030204" pitchFamily="34" charset="0"/>
                <a:ea typeface="Calibri" panose="020F0502020204030204" pitchFamily="34" charset="0"/>
                <a:cs typeface="Times New Roman" panose="02020603050405020304" pitchFamily="18" charset="0"/>
              </a:rPr>
              <a:t>.</a:t>
            </a:r>
          </a:p>
          <a:p>
            <a:pPr algn="ctr"/>
            <a:endParaRPr lang="ru-RU" sz="1000" b="1" dirty="0">
              <a:solidFill>
                <a:schemeClr val="accent2">
                  <a:lumMod val="50000"/>
                </a:schemeClr>
              </a:solidFill>
            </a:endParaRPr>
          </a:p>
        </p:txBody>
      </p:sp>
      <p:sp>
        <p:nvSpPr>
          <p:cNvPr id="4" name="TextBox 3">
            <a:extLst>
              <a:ext uri="{FF2B5EF4-FFF2-40B4-BE49-F238E27FC236}">
                <a16:creationId xmlns:a16="http://schemas.microsoft.com/office/drawing/2014/main" id="{DD06EC49-88A9-526F-4E98-FA36374D0B41}"/>
              </a:ext>
            </a:extLst>
          </p:cNvPr>
          <p:cNvSpPr txBox="1"/>
          <p:nvPr/>
        </p:nvSpPr>
        <p:spPr>
          <a:xfrm>
            <a:off x="783336" y="680437"/>
            <a:ext cx="10970342" cy="4880823"/>
          </a:xfrm>
          <a:prstGeom prst="rect">
            <a:avLst/>
          </a:prstGeom>
          <a:noFill/>
        </p:spPr>
        <p:txBody>
          <a:bodyPr wrap="square">
            <a:spAutoFit/>
          </a:bodyPr>
          <a:lstStyle/>
          <a:p>
            <a:pPr marL="259080" marR="612140" algn="just">
              <a:spcAft>
                <a:spcPts val="0"/>
              </a:spcAft>
            </a:pPr>
            <a:r>
              <a:rPr lang="ru-RU" sz="3200" b="1" kern="0" dirty="0">
                <a:solidFill>
                  <a:srgbClr val="002060"/>
                </a:solidFill>
                <a:latin typeface="Times New Roman" panose="02020603050405020304" pitchFamily="18" charset="0"/>
                <a:cs typeface="Times New Roman" panose="02020603050405020304" pitchFamily="18" charset="0"/>
              </a:rPr>
              <a:t>Если Вы понимаете, что сегодня человек точно не готов вступать в профсоюз, то используйте следующие варианты:</a:t>
            </a:r>
          </a:p>
          <a:p>
            <a:pPr marL="259080" marR="612140" algn="just">
              <a:spcBef>
                <a:spcPts val="500"/>
              </a:spcBef>
              <a:spcAft>
                <a:spcPts val="0"/>
              </a:spcAft>
            </a:pPr>
            <a:endParaRPr lang="ru-RU" sz="2400" b="1" kern="0" dirty="0">
              <a:solidFill>
                <a:srgbClr val="002060"/>
              </a:solidFill>
              <a:latin typeface="Times New Roman" panose="02020603050405020304" pitchFamily="18" charset="0"/>
              <a:cs typeface="Times New Roman" panose="02020603050405020304" pitchFamily="18" charset="0"/>
            </a:endParaRPr>
          </a:p>
          <a:p>
            <a:pPr marL="716280" marR="612140" indent="-457200" algn="just">
              <a:spcBef>
                <a:spcPts val="500"/>
              </a:spcBef>
              <a:buFont typeface="Arial" panose="020B0604020202020204" pitchFamily="34" charset="0"/>
              <a:buChar char="•"/>
            </a:pPr>
            <a:r>
              <a:rPr lang="ru-RU" sz="3200" b="1" i="1" kern="0" dirty="0">
                <a:solidFill>
                  <a:srgbClr val="C00000"/>
                </a:solidFill>
                <a:latin typeface="Times New Roman" panose="02020603050405020304" pitchFamily="18" charset="0"/>
                <a:cs typeface="Times New Roman" panose="02020603050405020304" pitchFamily="18" charset="0"/>
              </a:rPr>
              <a:t>Техника «Прежде чем Вы примете окончательное решение…»</a:t>
            </a:r>
          </a:p>
          <a:p>
            <a:pPr marL="430530" marR="612140" indent="-171450" algn="just">
              <a:spcBef>
                <a:spcPts val="500"/>
              </a:spcBef>
              <a:buFont typeface="Arial" panose="020B0604020202020204" pitchFamily="34" charset="0"/>
              <a:buChar char="•"/>
            </a:pPr>
            <a:endParaRPr lang="ru-RU" sz="800" b="1" i="1" kern="0" dirty="0">
              <a:solidFill>
                <a:srgbClr val="C00000"/>
              </a:solidFill>
              <a:latin typeface="Times New Roman" panose="02020603050405020304" pitchFamily="18" charset="0"/>
              <a:cs typeface="Times New Roman" panose="02020603050405020304" pitchFamily="18" charset="0"/>
            </a:endParaRPr>
          </a:p>
          <a:p>
            <a:pPr marL="716280" marR="612140" indent="-457200" algn="just">
              <a:spcBef>
                <a:spcPts val="500"/>
              </a:spcBef>
              <a:buFont typeface="Arial" panose="020B0604020202020204" pitchFamily="34" charset="0"/>
              <a:buChar char="•"/>
            </a:pPr>
            <a:r>
              <a:rPr lang="ru-RU" sz="3200" b="1" i="1" kern="0" dirty="0">
                <a:solidFill>
                  <a:srgbClr val="C00000"/>
                </a:solidFill>
                <a:latin typeface="Times New Roman" panose="02020603050405020304" pitchFamily="18" charset="0"/>
                <a:cs typeface="Times New Roman" panose="02020603050405020304" pitchFamily="18" charset="0"/>
              </a:rPr>
              <a:t>Техника «Всего одно дополнение… »</a:t>
            </a:r>
          </a:p>
          <a:p>
            <a:pPr marL="430530" marR="612140" indent="-171450" algn="just">
              <a:spcBef>
                <a:spcPts val="500"/>
              </a:spcBef>
              <a:buFont typeface="Arial" panose="020B0604020202020204" pitchFamily="34" charset="0"/>
              <a:buChar char="•"/>
            </a:pPr>
            <a:endParaRPr lang="ru-RU" sz="800" b="1" i="1" kern="0" dirty="0">
              <a:solidFill>
                <a:srgbClr val="C00000"/>
              </a:solidFill>
              <a:latin typeface="Times New Roman" panose="02020603050405020304" pitchFamily="18" charset="0"/>
              <a:cs typeface="Times New Roman" panose="02020603050405020304" pitchFamily="18" charset="0"/>
            </a:endParaRPr>
          </a:p>
          <a:p>
            <a:pPr marL="716280" marR="612140" indent="-457200" algn="just">
              <a:spcBef>
                <a:spcPts val="500"/>
              </a:spcBef>
              <a:buFont typeface="Arial" panose="020B0604020202020204" pitchFamily="34" charset="0"/>
              <a:buChar char="•"/>
            </a:pPr>
            <a:r>
              <a:rPr lang="ru-RU" sz="3200" b="1" i="1" kern="0" dirty="0">
                <a:solidFill>
                  <a:srgbClr val="C00000"/>
                </a:solidFill>
                <a:latin typeface="Times New Roman" panose="02020603050405020304" pitchFamily="18" charset="0"/>
                <a:cs typeface="Times New Roman" panose="02020603050405020304" pitchFamily="18" charset="0"/>
              </a:rPr>
              <a:t>Техника «А дальше…»</a:t>
            </a:r>
          </a:p>
          <a:p>
            <a:pPr marL="473710" marR="612140" algn="just">
              <a:spcBef>
                <a:spcPts val="500"/>
              </a:spcBef>
              <a:spcAft>
                <a:spcPts val="0"/>
              </a:spcAft>
            </a:pPr>
            <a:endParaRPr lang="ru-RU" sz="1800" dirty="0">
              <a:effectLst/>
              <a:latin typeface="Tahoma" panose="020B0604030504040204" pitchFamily="34" charset="0"/>
              <a:ea typeface="Tahoma" panose="020B0604030504040204" pitchFamily="34" charset="0"/>
            </a:endParaRPr>
          </a:p>
        </p:txBody>
      </p:sp>
    </p:spTree>
    <p:extLst>
      <p:ext uri="{BB962C8B-B14F-4D97-AF65-F5344CB8AC3E}">
        <p14:creationId xmlns:p14="http://schemas.microsoft.com/office/powerpoint/2010/main" val="3612540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06DFC86C-C641-8D66-FAED-951EAB5BDE4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7B00A40-2CE4-90E2-8053-80B24739156D}"/>
              </a:ext>
            </a:extLst>
          </p:cNvPr>
          <p:cNvSpPr txBox="1"/>
          <p:nvPr/>
        </p:nvSpPr>
        <p:spPr>
          <a:xfrm>
            <a:off x="685800" y="528555"/>
            <a:ext cx="10609006" cy="523220"/>
          </a:xfrm>
          <a:prstGeom prst="rect">
            <a:avLst/>
          </a:prstGeom>
          <a:noFill/>
        </p:spPr>
        <p:txBody>
          <a:bodyPr wrap="square">
            <a:spAutoFit/>
          </a:bodyPr>
          <a:lstStyle/>
          <a:p>
            <a:pPr algn="ctr"/>
            <a:r>
              <a:rPr lang="ru-RU" sz="1800" dirty="0">
                <a:effectLst/>
                <a:latin typeface="Calibri" panose="020F0502020204030204" pitchFamily="34" charset="0"/>
                <a:ea typeface="Calibri" panose="020F0502020204030204" pitchFamily="34" charset="0"/>
                <a:cs typeface="Times New Roman" panose="02020603050405020304" pitchFamily="18" charset="0"/>
              </a:rPr>
              <a:t>.</a:t>
            </a:r>
          </a:p>
          <a:p>
            <a:pPr algn="ctr"/>
            <a:endParaRPr lang="ru-RU" sz="1000" b="1" dirty="0">
              <a:solidFill>
                <a:schemeClr val="accent2">
                  <a:lumMod val="50000"/>
                </a:schemeClr>
              </a:solidFill>
            </a:endParaRPr>
          </a:p>
        </p:txBody>
      </p:sp>
      <p:sp>
        <p:nvSpPr>
          <p:cNvPr id="5" name="TextBox 4">
            <a:extLst>
              <a:ext uri="{FF2B5EF4-FFF2-40B4-BE49-F238E27FC236}">
                <a16:creationId xmlns:a16="http://schemas.microsoft.com/office/drawing/2014/main" id="{7F6860F2-56EF-7399-826B-DA3F64DF1065}"/>
              </a:ext>
            </a:extLst>
          </p:cNvPr>
          <p:cNvSpPr txBox="1"/>
          <p:nvPr/>
        </p:nvSpPr>
        <p:spPr>
          <a:xfrm>
            <a:off x="3216729" y="372807"/>
            <a:ext cx="6097554" cy="400110"/>
          </a:xfrm>
          <a:prstGeom prst="rect">
            <a:avLst/>
          </a:prstGeom>
          <a:noFill/>
        </p:spPr>
        <p:txBody>
          <a:bodyPr wrap="square">
            <a:spAutoFit/>
          </a:bodyPr>
          <a:lstStyle/>
          <a:p>
            <a:pPr marL="457200" indent="-228600" algn="ctr">
              <a:lnSpc>
                <a:spcPct val="100000"/>
              </a:lnSpc>
              <a:spcAft>
                <a:spcPts val="800"/>
              </a:spcAft>
              <a:buNone/>
            </a:pPr>
            <a:r>
              <a:rPr lang="ru-RU"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Список возражений</a:t>
            </a:r>
            <a:endParaRPr lang="ru-RU" sz="2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10EA5235-4D4F-463C-DCD5-0D4BD6B145A3}"/>
              </a:ext>
            </a:extLst>
          </p:cNvPr>
          <p:cNvSpPr txBox="1"/>
          <p:nvPr/>
        </p:nvSpPr>
        <p:spPr>
          <a:xfrm>
            <a:off x="126013" y="772917"/>
            <a:ext cx="11728580" cy="6083717"/>
          </a:xfrm>
          <a:prstGeom prst="rect">
            <a:avLst/>
          </a:prstGeom>
          <a:noFill/>
        </p:spPr>
        <p:txBody>
          <a:bodyPr wrap="square">
            <a:spAutoFit/>
          </a:bodyPr>
          <a:lstStyle/>
          <a:p>
            <a:pPr marL="342900" lvl="0" indent="-342900" algn="just">
              <a:lnSpc>
                <a:spcPct val="100000"/>
              </a:lnSpc>
              <a:spcAft>
                <a:spcPts val="800"/>
              </a:spcAft>
              <a:buFont typeface="Symbol" panose="05050102010706020507" pitchFamily="18" charset="2"/>
              <a:buChar char=""/>
            </a:pPr>
            <a:r>
              <a:rPr lang="ru-RU" sz="1900" b="1" dirty="0">
                <a:solidFill>
                  <a:srgbClr val="002060"/>
                </a:solidFill>
                <a:latin typeface="Times New Roman" panose="02020603050405020304" pitchFamily="18" charset="0"/>
                <a:cs typeface="Times New Roman" panose="02020603050405020304" pitchFamily="18" charset="0"/>
              </a:rPr>
              <a:t>У нас в компании соблюдается трудовой кодекс, поэтому профсоюз мне не нужен</a:t>
            </a:r>
          </a:p>
          <a:p>
            <a:pPr marL="342900" lvl="0" indent="-342900" algn="just">
              <a:lnSpc>
                <a:spcPct val="100000"/>
              </a:lnSpc>
              <a:spcAft>
                <a:spcPts val="800"/>
              </a:spcAft>
              <a:buFont typeface="Symbol" panose="05050102010706020507" pitchFamily="18" charset="2"/>
              <a:buChar char=""/>
            </a:pPr>
            <a:r>
              <a:rPr lang="ru-RU" sz="1900" b="1" dirty="0">
                <a:solidFill>
                  <a:srgbClr val="002060"/>
                </a:solidFill>
                <a:latin typeface="Times New Roman" panose="02020603050405020304" pitchFamily="18" charset="0"/>
                <a:cs typeface="Times New Roman" panose="02020603050405020304" pitchFamily="18" charset="0"/>
              </a:rPr>
              <a:t>Я посмотрю, что интересное предлагаете и пойму, надо мне это или нет/ мне не интересно то, что предлагает профсоюз</a:t>
            </a:r>
          </a:p>
          <a:p>
            <a:pPr marL="342900" lvl="0" indent="-342900" algn="just">
              <a:lnSpc>
                <a:spcPct val="100000"/>
              </a:lnSpc>
              <a:spcAft>
                <a:spcPts val="800"/>
              </a:spcAft>
              <a:buFont typeface="Symbol" panose="05050102010706020507" pitchFamily="18" charset="2"/>
              <a:buChar char=""/>
            </a:pPr>
            <a:r>
              <a:rPr lang="ru-RU" sz="1900" b="1" dirty="0">
                <a:solidFill>
                  <a:srgbClr val="002060"/>
                </a:solidFill>
                <a:latin typeface="Times New Roman" panose="02020603050405020304" pitchFamily="18" charset="0"/>
                <a:cs typeface="Times New Roman" panose="02020603050405020304" pitchFamily="18" charset="0"/>
              </a:rPr>
              <a:t>Мне жалко своих денег </a:t>
            </a:r>
          </a:p>
          <a:p>
            <a:pPr marL="342900" lvl="0" indent="-342900" algn="just">
              <a:lnSpc>
                <a:spcPct val="100000"/>
              </a:lnSpc>
              <a:spcAft>
                <a:spcPts val="800"/>
              </a:spcAft>
              <a:buFont typeface="Symbol" panose="05050102010706020507" pitchFamily="18" charset="2"/>
              <a:buChar char=""/>
            </a:pPr>
            <a:r>
              <a:rPr lang="ru-RU" sz="1900" b="1" dirty="0">
                <a:solidFill>
                  <a:srgbClr val="002060"/>
                </a:solidFill>
                <a:latin typeface="Times New Roman" panose="02020603050405020304" pitchFamily="18" charset="0"/>
                <a:cs typeface="Times New Roman" panose="02020603050405020304" pitchFamily="18" charset="0"/>
              </a:rPr>
              <a:t>Я не пользуюсь никакими льготами</a:t>
            </a:r>
          </a:p>
          <a:p>
            <a:pPr marL="342900" lvl="0" indent="-342900" algn="just">
              <a:lnSpc>
                <a:spcPct val="100000"/>
              </a:lnSpc>
              <a:spcAft>
                <a:spcPts val="800"/>
              </a:spcAft>
              <a:buFont typeface="Symbol" panose="05050102010706020507" pitchFamily="18" charset="2"/>
              <a:buChar char=""/>
            </a:pPr>
            <a:r>
              <a:rPr lang="ru-RU" sz="1900" b="1" dirty="0">
                <a:solidFill>
                  <a:srgbClr val="002060"/>
                </a:solidFill>
                <a:latin typeface="Times New Roman" panose="02020603050405020304" pitchFamily="18" charset="0"/>
                <a:cs typeface="Times New Roman" panose="02020603050405020304" pitchFamily="18" charset="0"/>
              </a:rPr>
              <a:t>Я за год заплачу вам больше, чем воспользуюсь льготами</a:t>
            </a:r>
          </a:p>
          <a:p>
            <a:pPr marL="342900" lvl="0" indent="-342900" algn="just">
              <a:lnSpc>
                <a:spcPct val="100000"/>
              </a:lnSpc>
              <a:spcAft>
                <a:spcPts val="800"/>
              </a:spcAft>
              <a:buFont typeface="Symbol" panose="05050102010706020507" pitchFamily="18" charset="2"/>
              <a:buChar char=""/>
            </a:pPr>
            <a:r>
              <a:rPr lang="ru-RU" sz="1900" b="1" dirty="0">
                <a:solidFill>
                  <a:srgbClr val="002060"/>
                </a:solidFill>
                <a:latin typeface="Times New Roman" panose="02020603050405020304" pitchFamily="18" charset="0"/>
                <a:cs typeface="Times New Roman" panose="02020603050405020304" pitchFamily="18" charset="0"/>
              </a:rPr>
              <a:t>Мне не нужны ваши подарки, банку кофе сам могу купить</a:t>
            </a:r>
          </a:p>
          <a:p>
            <a:pPr marL="342900" lvl="0" indent="-342900" algn="just">
              <a:lnSpc>
                <a:spcPct val="100000"/>
              </a:lnSpc>
              <a:spcAft>
                <a:spcPts val="800"/>
              </a:spcAft>
              <a:buFont typeface="Symbol" panose="05050102010706020507" pitchFamily="18" charset="2"/>
              <a:buChar char=""/>
            </a:pPr>
            <a:r>
              <a:rPr lang="ru-RU" sz="1900" b="1" dirty="0">
                <a:solidFill>
                  <a:srgbClr val="002060"/>
                </a:solidFill>
                <a:latin typeface="Times New Roman" panose="02020603050405020304" pitchFamily="18" charset="0"/>
                <a:cs typeface="Times New Roman" panose="02020603050405020304" pitchFamily="18" charset="0"/>
              </a:rPr>
              <a:t>Я вам плачу, а вы мои деньги крутите - вертите, как сами решаете, не вижу смысла</a:t>
            </a:r>
          </a:p>
          <a:p>
            <a:pPr marL="342900" lvl="0" indent="-342900" algn="just">
              <a:lnSpc>
                <a:spcPct val="100000"/>
              </a:lnSpc>
              <a:spcAft>
                <a:spcPts val="800"/>
              </a:spcAft>
              <a:buFont typeface="Symbol" panose="05050102010706020507" pitchFamily="18" charset="2"/>
              <a:buChar char=""/>
            </a:pPr>
            <a:r>
              <a:rPr lang="ru-RU" sz="1900" b="1" dirty="0">
                <a:solidFill>
                  <a:srgbClr val="002060"/>
                </a:solidFill>
                <a:latin typeface="Times New Roman" panose="02020603050405020304" pitchFamily="18" charset="0"/>
                <a:cs typeface="Times New Roman" panose="02020603050405020304" pitchFamily="18" charset="0"/>
              </a:rPr>
              <a:t>В санатории путевки есть? в лагерь детей отправляете? Нет? зачем мне профсоюз?</a:t>
            </a:r>
          </a:p>
          <a:p>
            <a:pPr marL="342900" lvl="0" indent="-342900" algn="just">
              <a:lnSpc>
                <a:spcPct val="100000"/>
              </a:lnSpc>
              <a:spcAft>
                <a:spcPts val="800"/>
              </a:spcAft>
              <a:buFont typeface="Symbol" panose="05050102010706020507" pitchFamily="18" charset="2"/>
              <a:buChar char=""/>
            </a:pPr>
            <a:r>
              <a:rPr lang="ru-RU" sz="1900" b="1" dirty="0">
                <a:solidFill>
                  <a:srgbClr val="002060"/>
                </a:solidFill>
                <a:latin typeface="Times New Roman" panose="02020603050405020304" pitchFamily="18" charset="0"/>
                <a:cs typeface="Times New Roman" panose="02020603050405020304" pitchFamily="18" charset="0"/>
              </a:rPr>
              <a:t>Зайду в следующий раз, сейчас не готов</a:t>
            </a:r>
          </a:p>
          <a:p>
            <a:pPr marL="342900" lvl="0" indent="-342900" algn="just">
              <a:lnSpc>
                <a:spcPct val="100000"/>
              </a:lnSpc>
              <a:spcAft>
                <a:spcPts val="800"/>
              </a:spcAft>
              <a:buFont typeface="Symbol" panose="05050102010706020507" pitchFamily="18" charset="2"/>
              <a:buChar char=""/>
            </a:pPr>
            <a:r>
              <a:rPr lang="ru-RU" sz="1900" b="1" dirty="0">
                <a:solidFill>
                  <a:srgbClr val="002060"/>
                </a:solidFill>
                <a:latin typeface="Times New Roman" panose="02020603050405020304" pitchFamily="18" charset="0"/>
                <a:cs typeface="Times New Roman" panose="02020603050405020304" pitchFamily="18" charset="0"/>
              </a:rPr>
              <a:t>Я уже много лет состою в профсоюзе, а условия работы не улучшаются, поэтому решил выйти</a:t>
            </a:r>
          </a:p>
          <a:p>
            <a:pPr marL="342900" lvl="0" indent="-342900" algn="just">
              <a:lnSpc>
                <a:spcPct val="100000"/>
              </a:lnSpc>
              <a:spcAft>
                <a:spcPts val="800"/>
              </a:spcAft>
              <a:buFont typeface="Symbol" panose="05050102010706020507" pitchFamily="18" charset="2"/>
              <a:buChar char=""/>
            </a:pPr>
            <a:r>
              <a:rPr lang="ru-RU" sz="1900" b="1" dirty="0">
                <a:solidFill>
                  <a:srgbClr val="002060"/>
                </a:solidFill>
                <a:latin typeface="Times New Roman" panose="02020603050405020304" pitchFamily="18" charset="0"/>
                <a:cs typeface="Times New Roman" panose="02020603050405020304" pitchFamily="18" charset="0"/>
              </a:rPr>
              <a:t>Я сам могу справиться с проблемами, без профсоюза</a:t>
            </a:r>
          </a:p>
          <a:p>
            <a:pPr marL="342900" lvl="0" indent="-342900" algn="just">
              <a:lnSpc>
                <a:spcPct val="100000"/>
              </a:lnSpc>
              <a:spcAft>
                <a:spcPts val="800"/>
              </a:spcAft>
              <a:buFont typeface="Symbol" panose="05050102010706020507" pitchFamily="18" charset="2"/>
              <a:buChar char=""/>
            </a:pPr>
            <a:r>
              <a:rPr lang="ru-RU" sz="1900" b="1" dirty="0">
                <a:solidFill>
                  <a:srgbClr val="002060"/>
                </a:solidFill>
                <a:latin typeface="Times New Roman" panose="02020603050405020304" pitchFamily="18" charset="0"/>
                <a:cs typeface="Times New Roman" panose="02020603050405020304" pitchFamily="18" charset="0"/>
              </a:rPr>
              <a:t>Мне это не надо, скоро на пенсию</a:t>
            </a:r>
          </a:p>
          <a:p>
            <a:pPr marL="342900" lvl="0" indent="-342900" algn="just">
              <a:lnSpc>
                <a:spcPct val="100000"/>
              </a:lnSpc>
              <a:spcAft>
                <a:spcPts val="800"/>
              </a:spcAft>
              <a:buFont typeface="Symbol" panose="05050102010706020507" pitchFamily="18" charset="2"/>
              <a:buChar char=""/>
            </a:pPr>
            <a:r>
              <a:rPr lang="ru-RU" sz="1900" b="1" dirty="0">
                <a:solidFill>
                  <a:srgbClr val="002060"/>
                </a:solidFill>
                <a:latin typeface="Times New Roman" panose="02020603050405020304" pitchFamily="18" charset="0"/>
                <a:cs typeface="Times New Roman" panose="02020603050405020304" pitchFamily="18" charset="0"/>
              </a:rPr>
              <a:t>Мне этого не надо, я только устроился</a:t>
            </a:r>
          </a:p>
          <a:p>
            <a:pPr marL="342900" lvl="0" indent="-342900" algn="just">
              <a:lnSpc>
                <a:spcPct val="100000"/>
              </a:lnSpc>
              <a:spcAft>
                <a:spcPts val="800"/>
              </a:spcAft>
              <a:buFont typeface="Symbol" panose="05050102010706020507" pitchFamily="18" charset="2"/>
              <a:buChar char=""/>
            </a:pPr>
            <a:r>
              <a:rPr lang="ru-RU" sz="1900" b="1" dirty="0">
                <a:solidFill>
                  <a:srgbClr val="002060"/>
                </a:solidFill>
                <a:latin typeface="Times New Roman" panose="02020603050405020304" pitchFamily="18" charset="0"/>
                <a:cs typeface="Times New Roman" panose="02020603050405020304" pitchFamily="18" charset="0"/>
              </a:rPr>
              <a:t>У меня нет свободного времени, тем более чтобы пользоваться услугами профсоюза</a:t>
            </a:r>
          </a:p>
          <a:p>
            <a:pPr lvl="0" algn="just">
              <a:lnSpc>
                <a:spcPct val="100000"/>
              </a:lnSpc>
              <a:spcAft>
                <a:spcPts val="800"/>
              </a:spcAft>
            </a:pP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02036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02E1E136-D54F-056A-4414-AB2637A4155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911777E-EDFA-5967-A2D1-366DDA4A9C6D}"/>
              </a:ext>
            </a:extLst>
          </p:cNvPr>
          <p:cNvSpPr txBox="1"/>
          <p:nvPr/>
        </p:nvSpPr>
        <p:spPr>
          <a:xfrm>
            <a:off x="535858" y="1125963"/>
            <a:ext cx="10609006" cy="523220"/>
          </a:xfrm>
          <a:prstGeom prst="rect">
            <a:avLst/>
          </a:prstGeom>
          <a:noFill/>
        </p:spPr>
        <p:txBody>
          <a:bodyPr wrap="square">
            <a:spAutoFit/>
          </a:bodyPr>
          <a:lstStyle/>
          <a:p>
            <a:pPr algn="ctr"/>
            <a:r>
              <a:rPr lang="ru-RU" sz="1800" dirty="0">
                <a:effectLst/>
                <a:latin typeface="Calibri" panose="020F0502020204030204" pitchFamily="34" charset="0"/>
                <a:ea typeface="Calibri" panose="020F0502020204030204" pitchFamily="34" charset="0"/>
                <a:cs typeface="Times New Roman" panose="02020603050405020304" pitchFamily="18" charset="0"/>
              </a:rPr>
              <a:t>.</a:t>
            </a:r>
          </a:p>
          <a:p>
            <a:pPr algn="ctr"/>
            <a:endParaRPr lang="ru-RU" sz="1000" b="1" dirty="0">
              <a:solidFill>
                <a:schemeClr val="accent2">
                  <a:lumMod val="50000"/>
                </a:schemeClr>
              </a:solidFill>
            </a:endParaRPr>
          </a:p>
        </p:txBody>
      </p:sp>
      <p:pic>
        <p:nvPicPr>
          <p:cNvPr id="2" name="Рисунок 1">
            <a:extLst>
              <a:ext uri="{FF2B5EF4-FFF2-40B4-BE49-F238E27FC236}">
                <a16:creationId xmlns:a16="http://schemas.microsoft.com/office/drawing/2014/main" id="{04B87B83-AE0F-7B77-DE44-9F8E850BF592}"/>
              </a:ext>
            </a:extLst>
          </p:cNvPr>
          <p:cNvPicPr>
            <a:picLocks noChangeAspect="1"/>
          </p:cNvPicPr>
          <p:nvPr/>
        </p:nvPicPr>
        <p:blipFill>
          <a:blip r:embed="rId2"/>
          <a:stretch>
            <a:fillRect/>
          </a:stretch>
        </p:blipFill>
        <p:spPr>
          <a:xfrm>
            <a:off x="2619451" y="406823"/>
            <a:ext cx="7229399" cy="6044354"/>
          </a:xfrm>
          <a:prstGeom prst="rect">
            <a:avLst/>
          </a:prstGeom>
        </p:spPr>
      </p:pic>
    </p:spTree>
    <p:extLst>
      <p:ext uri="{BB962C8B-B14F-4D97-AF65-F5344CB8AC3E}">
        <p14:creationId xmlns:p14="http://schemas.microsoft.com/office/powerpoint/2010/main" val="13783277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3F32A8A9-4F98-BAC3-97FC-5A8A7AE6EA6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F8E90A9-34C1-FCFB-5DEB-D42E9F18D866}"/>
              </a:ext>
            </a:extLst>
          </p:cNvPr>
          <p:cNvSpPr txBox="1"/>
          <p:nvPr/>
        </p:nvSpPr>
        <p:spPr>
          <a:xfrm>
            <a:off x="685800" y="528555"/>
            <a:ext cx="10609006" cy="523220"/>
          </a:xfrm>
          <a:prstGeom prst="rect">
            <a:avLst/>
          </a:prstGeom>
          <a:noFill/>
        </p:spPr>
        <p:txBody>
          <a:bodyPr wrap="square">
            <a:spAutoFit/>
          </a:bodyPr>
          <a:lstStyle/>
          <a:p>
            <a:pPr algn="ctr"/>
            <a:r>
              <a:rPr lang="ru-RU" sz="1800" dirty="0">
                <a:effectLst/>
                <a:latin typeface="Calibri" panose="020F0502020204030204" pitchFamily="34" charset="0"/>
                <a:ea typeface="Calibri" panose="020F0502020204030204" pitchFamily="34" charset="0"/>
                <a:cs typeface="Times New Roman" panose="02020603050405020304" pitchFamily="18" charset="0"/>
              </a:rPr>
              <a:t>.</a:t>
            </a:r>
          </a:p>
          <a:p>
            <a:pPr algn="ctr"/>
            <a:endParaRPr lang="ru-RU" sz="1000" b="1" dirty="0">
              <a:solidFill>
                <a:schemeClr val="accent2">
                  <a:lumMod val="50000"/>
                </a:schemeClr>
              </a:solidFill>
            </a:endParaRPr>
          </a:p>
        </p:txBody>
      </p:sp>
      <p:sp>
        <p:nvSpPr>
          <p:cNvPr id="4" name="TextBox 3">
            <a:extLst>
              <a:ext uri="{FF2B5EF4-FFF2-40B4-BE49-F238E27FC236}">
                <a16:creationId xmlns:a16="http://schemas.microsoft.com/office/drawing/2014/main" id="{B30ED0D0-91FE-D12E-FB80-E16F075E8DE2}"/>
              </a:ext>
            </a:extLst>
          </p:cNvPr>
          <p:cNvSpPr txBox="1"/>
          <p:nvPr/>
        </p:nvSpPr>
        <p:spPr>
          <a:xfrm>
            <a:off x="297024" y="295196"/>
            <a:ext cx="11597951" cy="6083717"/>
          </a:xfrm>
          <a:prstGeom prst="rect">
            <a:avLst/>
          </a:prstGeom>
          <a:noFill/>
        </p:spPr>
        <p:txBody>
          <a:bodyPr wrap="square">
            <a:spAutoFit/>
          </a:bodyPr>
          <a:lstStyle/>
          <a:p>
            <a:pPr marL="342900" indent="-342900" algn="just">
              <a:spcAft>
                <a:spcPts val="800"/>
              </a:spcAft>
              <a:buFont typeface="Symbol" panose="05050102010706020507" pitchFamily="18" charset="2"/>
              <a:buChar char=""/>
            </a:pPr>
            <a:r>
              <a:rPr lang="ru-RU" sz="1900" b="1" dirty="0">
                <a:solidFill>
                  <a:srgbClr val="002060"/>
                </a:solidFill>
                <a:latin typeface="Times New Roman" panose="02020603050405020304" pitchFamily="18" charset="0"/>
                <a:cs typeface="Times New Roman" panose="02020603050405020304" pitchFamily="18" charset="0"/>
              </a:rPr>
              <a:t>Я уже взрослый, зачем мне профсоюз</a:t>
            </a:r>
          </a:p>
          <a:p>
            <a:pPr marL="342900" indent="-342900" algn="just">
              <a:spcAft>
                <a:spcPts val="800"/>
              </a:spcAft>
              <a:buFont typeface="Symbol" panose="05050102010706020507" pitchFamily="18" charset="2"/>
              <a:buChar char=""/>
            </a:pPr>
            <a:r>
              <a:rPr lang="ru-RU" sz="1900" b="1" dirty="0">
                <a:solidFill>
                  <a:srgbClr val="002060"/>
                </a:solidFill>
                <a:latin typeface="Times New Roman" panose="02020603050405020304" pitchFamily="18" charset="0"/>
                <a:cs typeface="Times New Roman" panose="02020603050405020304" pitchFamily="18" charset="0"/>
              </a:rPr>
              <a:t>Я могу воспользоваться льготами и без профсоюза</a:t>
            </a:r>
          </a:p>
          <a:p>
            <a:pPr marL="342900" indent="-342900" algn="just">
              <a:spcAft>
                <a:spcPts val="800"/>
              </a:spcAft>
              <a:buFont typeface="Symbol" panose="05050102010706020507" pitchFamily="18" charset="2"/>
              <a:buChar char=""/>
            </a:pPr>
            <a:r>
              <a:rPr lang="ru-RU" sz="1900" b="1" dirty="0">
                <a:solidFill>
                  <a:srgbClr val="002060"/>
                </a:solidFill>
                <a:latin typeface="Times New Roman" panose="02020603050405020304" pitchFamily="18" charset="0"/>
                <a:cs typeface="Times New Roman" panose="02020603050405020304" pitchFamily="18" charset="0"/>
              </a:rPr>
              <a:t>Я подумаю надо ли мне то, о чем вы рассказали</a:t>
            </a:r>
          </a:p>
          <a:p>
            <a:pPr marL="342900" indent="-342900" algn="just">
              <a:spcAft>
                <a:spcPts val="800"/>
              </a:spcAft>
              <a:buFont typeface="Symbol" panose="05050102010706020507" pitchFamily="18" charset="2"/>
              <a:buChar char=""/>
            </a:pPr>
            <a:r>
              <a:rPr lang="ru-RU" sz="1900" b="1" dirty="0">
                <a:solidFill>
                  <a:srgbClr val="002060"/>
                </a:solidFill>
                <a:latin typeface="Times New Roman" panose="02020603050405020304" pitchFamily="18" charset="0"/>
                <a:cs typeface="Times New Roman" panose="02020603050405020304" pitchFamily="18" charset="0"/>
              </a:rPr>
              <a:t>Среди моего подразделения никого нет профсоюзе, я не пойду</a:t>
            </a:r>
          </a:p>
          <a:p>
            <a:pPr marL="342900" indent="-342900" algn="just">
              <a:spcAft>
                <a:spcPts val="800"/>
              </a:spcAft>
              <a:buFont typeface="Symbol" panose="05050102010706020507" pitchFamily="18" charset="2"/>
              <a:buChar char=""/>
            </a:pPr>
            <a:r>
              <a:rPr lang="ru-RU" sz="1900" b="1" dirty="0">
                <a:solidFill>
                  <a:srgbClr val="002060"/>
                </a:solidFill>
                <a:latin typeface="Times New Roman" panose="02020603050405020304" pitchFamily="18" charset="0"/>
                <a:cs typeface="Times New Roman" panose="02020603050405020304" pitchFamily="18" charset="0"/>
              </a:rPr>
              <a:t>Мое руководство меня осудит</a:t>
            </a:r>
          </a:p>
          <a:p>
            <a:pPr marL="342900" indent="-342900" algn="just">
              <a:spcAft>
                <a:spcPts val="800"/>
              </a:spcAft>
              <a:buFont typeface="Symbol" panose="05050102010706020507" pitchFamily="18" charset="2"/>
              <a:buChar char=""/>
            </a:pPr>
            <a:r>
              <a:rPr lang="ru-RU" sz="1900" b="1" dirty="0">
                <a:solidFill>
                  <a:srgbClr val="002060"/>
                </a:solidFill>
                <a:latin typeface="Times New Roman" panose="02020603050405020304" pitchFamily="18" charset="0"/>
                <a:cs typeface="Times New Roman" panose="02020603050405020304" pitchFamily="18" charset="0"/>
              </a:rPr>
              <a:t>Разве профсоюзы еще существуют?</a:t>
            </a:r>
          </a:p>
          <a:p>
            <a:pPr marL="342900" indent="-342900" algn="just">
              <a:spcAft>
                <a:spcPts val="800"/>
              </a:spcAft>
              <a:buFont typeface="Symbol" panose="05050102010706020507" pitchFamily="18" charset="2"/>
              <a:buChar char=""/>
            </a:pPr>
            <a:r>
              <a:rPr lang="ru-RU" sz="1900" b="1" dirty="0">
                <a:solidFill>
                  <a:srgbClr val="002060"/>
                </a:solidFill>
                <a:latin typeface="Times New Roman" panose="02020603050405020304" pitchFamily="18" charset="0"/>
                <a:cs typeface="Times New Roman" panose="02020603050405020304" pitchFamily="18" charset="0"/>
              </a:rPr>
              <a:t>Чем в реальном мне можете помочь?</a:t>
            </a:r>
          </a:p>
          <a:p>
            <a:pPr marL="342900" indent="-342900" algn="just">
              <a:spcAft>
                <a:spcPts val="800"/>
              </a:spcAft>
              <a:buFont typeface="Symbol" panose="05050102010706020507" pitchFamily="18" charset="2"/>
              <a:buChar char=""/>
            </a:pPr>
            <a:r>
              <a:rPr lang="ru-RU" sz="1900" b="1" dirty="0">
                <a:solidFill>
                  <a:srgbClr val="002060"/>
                </a:solidFill>
                <a:latin typeface="Times New Roman" panose="02020603050405020304" pitchFamily="18" charset="0"/>
                <a:cs typeface="Times New Roman" panose="02020603050405020304" pitchFamily="18" charset="0"/>
              </a:rPr>
              <a:t>В Советском Союзе профсоюз давал бесплатные путевки, а сейчас ничего нет, за все сам плати</a:t>
            </a:r>
          </a:p>
          <a:p>
            <a:pPr marL="342900" indent="-342900" algn="just">
              <a:spcAft>
                <a:spcPts val="800"/>
              </a:spcAft>
              <a:buFont typeface="Symbol" panose="05050102010706020507" pitchFamily="18" charset="2"/>
              <a:buChar char=""/>
            </a:pPr>
            <a:r>
              <a:rPr lang="ru-RU" sz="1900" b="1" dirty="0">
                <a:solidFill>
                  <a:srgbClr val="002060"/>
                </a:solidFill>
                <a:latin typeface="Times New Roman" panose="02020603050405020304" pitchFamily="18" charset="0"/>
                <a:cs typeface="Times New Roman" panose="02020603050405020304" pitchFamily="18" charset="0"/>
              </a:rPr>
              <a:t>Зарплата не увеличивается и профсоюз бессилен в этом</a:t>
            </a:r>
          </a:p>
          <a:p>
            <a:pPr marL="342900" indent="-342900" algn="just">
              <a:spcAft>
                <a:spcPts val="800"/>
              </a:spcAft>
              <a:buFont typeface="Symbol" panose="05050102010706020507" pitchFamily="18" charset="2"/>
              <a:buChar char=""/>
            </a:pPr>
            <a:r>
              <a:rPr lang="ru-RU" sz="1900" b="1" dirty="0">
                <a:solidFill>
                  <a:srgbClr val="002060"/>
                </a:solidFill>
                <a:latin typeface="Times New Roman" panose="02020603050405020304" pitchFamily="18" charset="0"/>
                <a:cs typeface="Times New Roman" panose="02020603050405020304" pitchFamily="18" charset="0"/>
              </a:rPr>
              <a:t>Вот Европе там профсоюз - сила, а вы даже не бастуете! </a:t>
            </a:r>
          </a:p>
          <a:p>
            <a:pPr marL="342900" indent="-342900" algn="just">
              <a:spcAft>
                <a:spcPts val="800"/>
              </a:spcAft>
              <a:buFont typeface="Symbol" panose="05050102010706020507" pitchFamily="18" charset="2"/>
              <a:buChar char=""/>
            </a:pPr>
            <a:r>
              <a:rPr lang="ru-RU" sz="1900" b="1" dirty="0">
                <a:solidFill>
                  <a:srgbClr val="002060"/>
                </a:solidFill>
                <a:latin typeface="Times New Roman" panose="02020603050405020304" pitchFamily="18" charset="0"/>
                <a:cs typeface="Times New Roman" panose="02020603050405020304" pitchFamily="18" charset="0"/>
              </a:rPr>
              <a:t>Пенсионный возраст продлили, профсоюз не отстоял этот вопрос, зачем мне быть в такой организации</a:t>
            </a:r>
          </a:p>
          <a:p>
            <a:pPr marL="342900" indent="-342900" algn="just">
              <a:spcAft>
                <a:spcPts val="800"/>
              </a:spcAft>
              <a:buFont typeface="Symbol" panose="05050102010706020507" pitchFamily="18" charset="2"/>
              <a:buChar char=""/>
            </a:pPr>
            <a:r>
              <a:rPr lang="ru-RU" sz="1900" b="1" dirty="0">
                <a:solidFill>
                  <a:srgbClr val="002060"/>
                </a:solidFill>
                <a:latin typeface="Times New Roman" panose="02020603050405020304" pitchFamily="18" charset="0"/>
                <a:cs typeface="Times New Roman" panose="02020603050405020304" pitchFamily="18" charset="0"/>
              </a:rPr>
              <a:t>Вы только развлекаетесь, мне это не нужно, защитить по - настоящему не сможете</a:t>
            </a:r>
          </a:p>
          <a:p>
            <a:pPr marL="342900" indent="-342900" algn="just">
              <a:spcAft>
                <a:spcPts val="800"/>
              </a:spcAft>
              <a:buFont typeface="Symbol" panose="05050102010706020507" pitchFamily="18" charset="2"/>
              <a:buChar char=""/>
            </a:pPr>
            <a:r>
              <a:rPr lang="ru-RU" sz="1900" b="1" dirty="0">
                <a:solidFill>
                  <a:srgbClr val="002060"/>
                </a:solidFill>
                <a:latin typeface="Times New Roman" panose="02020603050405020304" pitchFamily="18" charset="0"/>
                <a:cs typeface="Times New Roman" panose="02020603050405020304" pitchFamily="18" charset="0"/>
              </a:rPr>
              <a:t>Спрошу, что думают коллеги и зайду как-нибудь попозже</a:t>
            </a:r>
          </a:p>
          <a:p>
            <a:pPr marL="342900" indent="-342900" algn="just">
              <a:spcAft>
                <a:spcPts val="800"/>
              </a:spcAft>
              <a:buFont typeface="Symbol" panose="05050102010706020507" pitchFamily="18" charset="2"/>
              <a:buChar char=""/>
            </a:pPr>
            <a:r>
              <a:rPr lang="ru-RU" sz="1900" b="1" dirty="0">
                <a:solidFill>
                  <a:srgbClr val="002060"/>
                </a:solidFill>
                <a:latin typeface="Times New Roman" panose="02020603050405020304" pitchFamily="18" charset="0"/>
                <a:cs typeface="Times New Roman" panose="02020603050405020304" pitchFamily="18" charset="0"/>
              </a:rPr>
              <a:t>Все равно профсоюз не защитит меня от сокращения</a:t>
            </a:r>
          </a:p>
          <a:p>
            <a:pPr marL="342900" lvl="0" indent="-342900" algn="just">
              <a:lnSpc>
                <a:spcPct val="100000"/>
              </a:lnSpc>
              <a:spcAft>
                <a:spcPts val="800"/>
              </a:spcAft>
              <a:buFont typeface="Symbol" panose="05050102010706020507" pitchFamily="18" charset="2"/>
              <a:buChar char=""/>
            </a:pP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787144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C6421EC4-39E5-06B3-F7A4-465C813A9B5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ECB073D-B146-D143-A59C-1C5397D7A2C2}"/>
              </a:ext>
            </a:extLst>
          </p:cNvPr>
          <p:cNvSpPr txBox="1"/>
          <p:nvPr/>
        </p:nvSpPr>
        <p:spPr>
          <a:xfrm>
            <a:off x="685800" y="528555"/>
            <a:ext cx="10609006" cy="523220"/>
          </a:xfrm>
          <a:prstGeom prst="rect">
            <a:avLst/>
          </a:prstGeom>
          <a:noFill/>
        </p:spPr>
        <p:txBody>
          <a:bodyPr wrap="square">
            <a:spAutoFit/>
          </a:bodyPr>
          <a:lstStyle/>
          <a:p>
            <a:pPr algn="ctr"/>
            <a:r>
              <a:rPr lang="ru-RU" sz="1800" dirty="0">
                <a:effectLst/>
                <a:latin typeface="Calibri" panose="020F0502020204030204" pitchFamily="34" charset="0"/>
                <a:ea typeface="Calibri" panose="020F0502020204030204" pitchFamily="34" charset="0"/>
                <a:cs typeface="Times New Roman" panose="02020603050405020304" pitchFamily="18" charset="0"/>
              </a:rPr>
              <a:t>.</a:t>
            </a:r>
          </a:p>
          <a:p>
            <a:pPr algn="ctr"/>
            <a:endParaRPr lang="ru-RU" sz="1000" b="1" dirty="0">
              <a:solidFill>
                <a:schemeClr val="accent2">
                  <a:lumMod val="50000"/>
                </a:schemeClr>
              </a:solidFill>
            </a:endParaRPr>
          </a:p>
        </p:txBody>
      </p:sp>
      <p:sp>
        <p:nvSpPr>
          <p:cNvPr id="4" name="TextBox 3">
            <a:extLst>
              <a:ext uri="{FF2B5EF4-FFF2-40B4-BE49-F238E27FC236}">
                <a16:creationId xmlns:a16="http://schemas.microsoft.com/office/drawing/2014/main" id="{B8BE7263-E83E-E3CA-756B-45FB9A78C04A}"/>
              </a:ext>
            </a:extLst>
          </p:cNvPr>
          <p:cNvSpPr txBox="1"/>
          <p:nvPr/>
        </p:nvSpPr>
        <p:spPr>
          <a:xfrm>
            <a:off x="309465" y="405796"/>
            <a:ext cx="11196735" cy="3477875"/>
          </a:xfrm>
          <a:prstGeom prst="rect">
            <a:avLst/>
          </a:prstGeom>
          <a:noFill/>
        </p:spPr>
        <p:txBody>
          <a:bodyPr wrap="square">
            <a:spAutoFit/>
          </a:bodyPr>
          <a:lstStyle/>
          <a:p>
            <a:pPr marL="342900" indent="-342900" algn="just">
              <a:spcAft>
                <a:spcPts val="800"/>
              </a:spcAft>
              <a:buFont typeface="Symbol" panose="05050102010706020507" pitchFamily="18" charset="2"/>
              <a:buChar char=""/>
            </a:pPr>
            <a:r>
              <a:rPr lang="ru-RU" b="1" dirty="0">
                <a:solidFill>
                  <a:srgbClr val="002060"/>
                </a:solidFill>
                <a:latin typeface="Times New Roman" panose="02020603050405020304" pitchFamily="18" charset="0"/>
                <a:cs typeface="Times New Roman" panose="02020603050405020304" pitchFamily="18" charset="0"/>
              </a:rPr>
              <a:t>Как работодатель скажет, так и будет, вы не пойдете на войну за нас</a:t>
            </a:r>
          </a:p>
          <a:p>
            <a:pPr marL="342900" indent="-342900" algn="just">
              <a:spcAft>
                <a:spcPts val="800"/>
              </a:spcAft>
              <a:buFont typeface="Symbol" panose="05050102010706020507" pitchFamily="18" charset="2"/>
              <a:buChar char=""/>
            </a:pPr>
            <a:r>
              <a:rPr lang="ru-RU" b="1" dirty="0">
                <a:solidFill>
                  <a:srgbClr val="002060"/>
                </a:solidFill>
                <a:latin typeface="Times New Roman" panose="02020603050405020304" pitchFamily="18" charset="0"/>
                <a:cs typeface="Times New Roman" panose="02020603050405020304" pitchFamily="18" charset="0"/>
              </a:rPr>
              <a:t>Все, что нужно, мне дает работодатель, вы вообще, чем занимаетесь?</a:t>
            </a:r>
          </a:p>
          <a:p>
            <a:pPr marL="342900" indent="-342900" algn="just">
              <a:spcAft>
                <a:spcPts val="800"/>
              </a:spcAft>
              <a:buFont typeface="Symbol" panose="05050102010706020507" pitchFamily="18" charset="2"/>
              <a:buChar char=""/>
            </a:pPr>
            <a:r>
              <a:rPr lang="ru-RU" b="1" dirty="0">
                <a:solidFill>
                  <a:srgbClr val="002060"/>
                </a:solidFill>
                <a:latin typeface="Times New Roman" panose="02020603050405020304" pitchFamily="18" charset="0"/>
                <a:cs typeface="Times New Roman" panose="02020603050405020304" pitchFamily="18" charset="0"/>
              </a:rPr>
              <a:t>На собрания не хожу, и не знаю, куда уходит мой процент</a:t>
            </a:r>
          </a:p>
          <a:p>
            <a:pPr marL="342900" indent="-342900" algn="just">
              <a:spcAft>
                <a:spcPts val="800"/>
              </a:spcAft>
              <a:buFont typeface="Symbol" panose="05050102010706020507" pitchFamily="18" charset="2"/>
              <a:buChar char=""/>
            </a:pPr>
            <a:r>
              <a:rPr lang="ru-RU" b="1" dirty="0">
                <a:solidFill>
                  <a:srgbClr val="002060"/>
                </a:solidFill>
                <a:latin typeface="Times New Roman" panose="02020603050405020304" pitchFamily="18" charset="0"/>
                <a:cs typeface="Times New Roman" panose="02020603050405020304" pitchFamily="18" charset="0"/>
              </a:rPr>
              <a:t>Вы берете наши взносы, между собой делите, а я вам только плати</a:t>
            </a:r>
          </a:p>
          <a:p>
            <a:pPr marL="342900" indent="-342900" algn="just">
              <a:spcAft>
                <a:spcPts val="800"/>
              </a:spcAft>
              <a:buFont typeface="Symbol" panose="05050102010706020507" pitchFamily="18" charset="2"/>
              <a:buChar char=""/>
            </a:pPr>
            <a:r>
              <a:rPr lang="ru-RU" b="1" dirty="0">
                <a:solidFill>
                  <a:srgbClr val="002060"/>
                </a:solidFill>
                <a:latin typeface="Times New Roman" panose="02020603050405020304" pitchFamily="18" charset="0"/>
                <a:cs typeface="Times New Roman" panose="02020603050405020304" pitchFamily="18" charset="0"/>
              </a:rPr>
              <a:t>Я задерживаюсь на работе каждый день, почему профсоюз не помогает мне уменьшить объем работ и у меня постоянные переработки?</a:t>
            </a:r>
          </a:p>
          <a:p>
            <a:pPr algn="just">
              <a:spcAft>
                <a:spcPts val="800"/>
              </a:spcAft>
            </a:pPr>
            <a:endParaRPr lang="ru-RU" b="1" dirty="0">
              <a:solidFill>
                <a:srgbClr val="002060"/>
              </a:solidFill>
              <a:latin typeface="Times New Roman" panose="02020603050405020304" pitchFamily="18" charset="0"/>
              <a:cs typeface="Times New Roman" panose="02020603050405020304" pitchFamily="18" charset="0"/>
            </a:endParaRPr>
          </a:p>
          <a:p>
            <a:pPr lvl="0"/>
            <a:endParaRPr lang="ru-RU" sz="1800" dirty="0"/>
          </a:p>
          <a:p>
            <a:pPr lvl="0"/>
            <a:endParaRPr lang="ru-RU" dirty="0"/>
          </a:p>
          <a:p>
            <a:pPr lvl="0"/>
            <a:endParaRPr lang="ru-RU" sz="1800" dirty="0"/>
          </a:p>
        </p:txBody>
      </p:sp>
    </p:spTree>
    <p:extLst>
      <p:ext uri="{BB962C8B-B14F-4D97-AF65-F5344CB8AC3E}">
        <p14:creationId xmlns:p14="http://schemas.microsoft.com/office/powerpoint/2010/main" val="10494289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2A890840-D459-9ADD-B505-6BE3EB06E50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8719E7A-AB41-97E6-3E86-BC4994E4AD37}"/>
              </a:ext>
            </a:extLst>
          </p:cNvPr>
          <p:cNvSpPr txBox="1"/>
          <p:nvPr/>
        </p:nvSpPr>
        <p:spPr>
          <a:xfrm>
            <a:off x="685800" y="528555"/>
            <a:ext cx="10609006" cy="523220"/>
          </a:xfrm>
          <a:prstGeom prst="rect">
            <a:avLst/>
          </a:prstGeom>
          <a:noFill/>
        </p:spPr>
        <p:txBody>
          <a:bodyPr wrap="square">
            <a:spAutoFit/>
          </a:bodyPr>
          <a:lstStyle/>
          <a:p>
            <a:pPr algn="ctr"/>
            <a:r>
              <a:rPr lang="ru-RU" sz="1800" dirty="0">
                <a:effectLst/>
                <a:latin typeface="Calibri" panose="020F0502020204030204" pitchFamily="34" charset="0"/>
                <a:ea typeface="Calibri" panose="020F0502020204030204" pitchFamily="34" charset="0"/>
                <a:cs typeface="Times New Roman" panose="02020603050405020304" pitchFamily="18" charset="0"/>
              </a:rPr>
              <a:t>.</a:t>
            </a:r>
          </a:p>
          <a:p>
            <a:pPr algn="ctr"/>
            <a:endParaRPr lang="ru-RU" sz="1000" b="1" dirty="0">
              <a:solidFill>
                <a:schemeClr val="accent2">
                  <a:lumMod val="50000"/>
                </a:schemeClr>
              </a:solidFill>
            </a:endParaRPr>
          </a:p>
        </p:txBody>
      </p:sp>
      <p:sp>
        <p:nvSpPr>
          <p:cNvPr id="4" name="TextBox 3">
            <a:extLst>
              <a:ext uri="{FF2B5EF4-FFF2-40B4-BE49-F238E27FC236}">
                <a16:creationId xmlns:a16="http://schemas.microsoft.com/office/drawing/2014/main" id="{15BB7CD3-FC1A-F7A1-11A5-E035F77D0AB5}"/>
              </a:ext>
            </a:extLst>
          </p:cNvPr>
          <p:cNvSpPr txBox="1"/>
          <p:nvPr/>
        </p:nvSpPr>
        <p:spPr>
          <a:xfrm>
            <a:off x="1670974" y="2477052"/>
            <a:ext cx="9623832" cy="1015663"/>
          </a:xfrm>
          <a:prstGeom prst="rect">
            <a:avLst/>
          </a:prstGeom>
          <a:noFill/>
        </p:spPr>
        <p:txBody>
          <a:bodyPr wrap="square">
            <a:spAutoFit/>
          </a:bodyPr>
          <a:lstStyle/>
          <a:p>
            <a:r>
              <a:rPr lang="ru-RU" sz="6000" b="1" dirty="0">
                <a:solidFill>
                  <a:srgbClr val="FF0000"/>
                </a:solidFill>
                <a:latin typeface="Times New Roman" panose="02020603050405020304" pitchFamily="18" charset="0"/>
                <a:cs typeface="Times New Roman" panose="02020603050405020304" pitchFamily="18" charset="0"/>
              </a:rPr>
              <a:t>Благодарю за внимание! </a:t>
            </a:r>
          </a:p>
        </p:txBody>
      </p:sp>
    </p:spTree>
    <p:extLst>
      <p:ext uri="{BB962C8B-B14F-4D97-AF65-F5344CB8AC3E}">
        <p14:creationId xmlns:p14="http://schemas.microsoft.com/office/powerpoint/2010/main" val="577993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5C48C309-4B8A-DC09-62CB-2D1F8174623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BE8B528-3F66-8CED-951C-75A2C50A18B2}"/>
              </a:ext>
            </a:extLst>
          </p:cNvPr>
          <p:cNvSpPr txBox="1"/>
          <p:nvPr/>
        </p:nvSpPr>
        <p:spPr>
          <a:xfrm>
            <a:off x="535858" y="1125963"/>
            <a:ext cx="10609006" cy="523220"/>
          </a:xfrm>
          <a:prstGeom prst="rect">
            <a:avLst/>
          </a:prstGeom>
          <a:noFill/>
        </p:spPr>
        <p:txBody>
          <a:bodyPr wrap="square">
            <a:spAutoFit/>
          </a:bodyPr>
          <a:lstStyle/>
          <a:p>
            <a:pPr algn="ctr"/>
            <a:r>
              <a:rPr lang="ru-RU" sz="1800" dirty="0">
                <a:effectLst/>
                <a:latin typeface="Calibri" panose="020F0502020204030204" pitchFamily="34" charset="0"/>
                <a:ea typeface="Calibri" panose="020F0502020204030204" pitchFamily="34" charset="0"/>
                <a:cs typeface="Times New Roman" panose="02020603050405020304" pitchFamily="18" charset="0"/>
              </a:rPr>
              <a:t>.</a:t>
            </a:r>
          </a:p>
          <a:p>
            <a:pPr algn="ctr"/>
            <a:endParaRPr lang="ru-RU" sz="1000" b="1" dirty="0">
              <a:solidFill>
                <a:schemeClr val="accent2">
                  <a:lumMod val="50000"/>
                </a:schemeClr>
              </a:solidFill>
            </a:endParaRPr>
          </a:p>
        </p:txBody>
      </p:sp>
      <p:pic>
        <p:nvPicPr>
          <p:cNvPr id="2" name="Рисунок 1">
            <a:extLst>
              <a:ext uri="{FF2B5EF4-FFF2-40B4-BE49-F238E27FC236}">
                <a16:creationId xmlns:a16="http://schemas.microsoft.com/office/drawing/2014/main" id="{0DE70CEC-667F-FCDD-25ED-B4B9976F166D}"/>
              </a:ext>
            </a:extLst>
          </p:cNvPr>
          <p:cNvPicPr>
            <a:picLocks noChangeAspect="1"/>
          </p:cNvPicPr>
          <p:nvPr/>
        </p:nvPicPr>
        <p:blipFill>
          <a:blip r:embed="rId2"/>
          <a:stretch>
            <a:fillRect/>
          </a:stretch>
        </p:blipFill>
        <p:spPr>
          <a:xfrm>
            <a:off x="2483807" y="466087"/>
            <a:ext cx="7224386" cy="5925826"/>
          </a:xfrm>
          <a:prstGeom prst="rect">
            <a:avLst/>
          </a:prstGeom>
        </p:spPr>
      </p:pic>
    </p:spTree>
    <p:extLst>
      <p:ext uri="{BB962C8B-B14F-4D97-AF65-F5344CB8AC3E}">
        <p14:creationId xmlns:p14="http://schemas.microsoft.com/office/powerpoint/2010/main" val="3092552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4E45DD81-C08C-C81D-03FA-2FF6453D8B7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B560372-4DA3-8E86-9FDF-BA0721400EFB}"/>
              </a:ext>
            </a:extLst>
          </p:cNvPr>
          <p:cNvSpPr txBox="1"/>
          <p:nvPr/>
        </p:nvSpPr>
        <p:spPr>
          <a:xfrm>
            <a:off x="535858" y="1125963"/>
            <a:ext cx="10609006" cy="523220"/>
          </a:xfrm>
          <a:prstGeom prst="rect">
            <a:avLst/>
          </a:prstGeom>
          <a:noFill/>
        </p:spPr>
        <p:txBody>
          <a:bodyPr wrap="square">
            <a:spAutoFit/>
          </a:bodyPr>
          <a:lstStyle/>
          <a:p>
            <a:pPr algn="ctr"/>
            <a:r>
              <a:rPr lang="ru-RU" sz="1800" dirty="0">
                <a:effectLst/>
                <a:latin typeface="Calibri" panose="020F0502020204030204" pitchFamily="34" charset="0"/>
                <a:ea typeface="Calibri" panose="020F0502020204030204" pitchFamily="34" charset="0"/>
                <a:cs typeface="Times New Roman" panose="02020603050405020304" pitchFamily="18" charset="0"/>
              </a:rPr>
              <a:t>.</a:t>
            </a:r>
          </a:p>
          <a:p>
            <a:pPr algn="ctr"/>
            <a:endParaRPr lang="ru-RU" sz="1000" b="1" dirty="0">
              <a:solidFill>
                <a:schemeClr val="accent2">
                  <a:lumMod val="50000"/>
                </a:schemeClr>
              </a:solidFill>
            </a:endParaRPr>
          </a:p>
        </p:txBody>
      </p:sp>
      <p:sp>
        <p:nvSpPr>
          <p:cNvPr id="5" name="TextBox 4">
            <a:extLst>
              <a:ext uri="{FF2B5EF4-FFF2-40B4-BE49-F238E27FC236}">
                <a16:creationId xmlns:a16="http://schemas.microsoft.com/office/drawing/2014/main" id="{2F58AFAA-13D4-A821-F12F-B6FDDBAC94A4}"/>
              </a:ext>
            </a:extLst>
          </p:cNvPr>
          <p:cNvSpPr txBox="1"/>
          <p:nvPr/>
        </p:nvSpPr>
        <p:spPr>
          <a:xfrm>
            <a:off x="1371600" y="372538"/>
            <a:ext cx="9906000" cy="583750"/>
          </a:xfrm>
          <a:prstGeom prst="rect">
            <a:avLst/>
          </a:prstGeom>
          <a:noFill/>
        </p:spPr>
        <p:txBody>
          <a:bodyPr wrap="square">
            <a:spAutoFit/>
          </a:bodyPr>
          <a:lstStyle/>
          <a:p>
            <a:pPr algn="ctr">
              <a:lnSpc>
                <a:spcPct val="107000"/>
              </a:lnSpc>
              <a:spcAft>
                <a:spcPts val="800"/>
              </a:spcAft>
              <a:buNone/>
            </a:pPr>
            <a:r>
              <a:rPr lang="ru-RU" sz="3200" b="1" dirty="0">
                <a:solidFill>
                  <a:srgbClr val="C00000"/>
                </a:solidFill>
                <a:latin typeface="Times New Roman" panose="02020603050405020304" pitchFamily="18" charset="0"/>
                <a:cs typeface="Times New Roman" panose="02020603050405020304" pitchFamily="18" charset="0"/>
              </a:rPr>
              <a:t>Почему важно уметь работать с возражениями?</a:t>
            </a:r>
          </a:p>
        </p:txBody>
      </p:sp>
      <p:sp>
        <p:nvSpPr>
          <p:cNvPr id="7" name="TextBox 6">
            <a:extLst>
              <a:ext uri="{FF2B5EF4-FFF2-40B4-BE49-F238E27FC236}">
                <a16:creationId xmlns:a16="http://schemas.microsoft.com/office/drawing/2014/main" id="{0FC1B54C-C26D-6B0F-C5A2-0CC8FFD7083B}"/>
              </a:ext>
            </a:extLst>
          </p:cNvPr>
          <p:cNvSpPr txBox="1"/>
          <p:nvPr/>
        </p:nvSpPr>
        <p:spPr>
          <a:xfrm>
            <a:off x="1609725" y="1154594"/>
            <a:ext cx="9372600" cy="583750"/>
          </a:xfrm>
          <a:prstGeom prst="rect">
            <a:avLst/>
          </a:prstGeom>
          <a:noFill/>
        </p:spPr>
        <p:txBody>
          <a:bodyPr wrap="square">
            <a:spAutoFit/>
          </a:bodyPr>
          <a:lstStyle/>
          <a:p>
            <a:pPr>
              <a:lnSpc>
                <a:spcPct val="107000"/>
              </a:lnSpc>
              <a:spcAft>
                <a:spcPts val="800"/>
              </a:spcAft>
            </a:pPr>
            <a:r>
              <a:rPr lang="ru-RU" sz="3200" b="1" dirty="0">
                <a:solidFill>
                  <a:srgbClr val="002060"/>
                </a:solidFill>
                <a:latin typeface="Times New Roman" panose="02020603050405020304" pitchFamily="18" charset="0"/>
                <a:cs typeface="Times New Roman" panose="02020603050405020304" pitchFamily="18" charset="0"/>
              </a:rPr>
              <a:t>1. Повышает эффективность агитации </a:t>
            </a:r>
          </a:p>
        </p:txBody>
      </p:sp>
      <p:sp>
        <p:nvSpPr>
          <p:cNvPr id="9" name="TextBox 8">
            <a:extLst>
              <a:ext uri="{FF2B5EF4-FFF2-40B4-BE49-F238E27FC236}">
                <a16:creationId xmlns:a16="http://schemas.microsoft.com/office/drawing/2014/main" id="{B28B53DC-DA8B-3394-0D41-FDE5BA3ABCB4}"/>
              </a:ext>
            </a:extLst>
          </p:cNvPr>
          <p:cNvSpPr txBox="1"/>
          <p:nvPr/>
        </p:nvSpPr>
        <p:spPr>
          <a:xfrm>
            <a:off x="1609725" y="1789236"/>
            <a:ext cx="6096000" cy="583750"/>
          </a:xfrm>
          <a:prstGeom prst="rect">
            <a:avLst/>
          </a:prstGeom>
          <a:noFill/>
        </p:spPr>
        <p:txBody>
          <a:bodyPr wrap="square">
            <a:spAutoFit/>
          </a:bodyPr>
          <a:lstStyle/>
          <a:p>
            <a:pPr>
              <a:lnSpc>
                <a:spcPct val="107000"/>
              </a:lnSpc>
              <a:spcAft>
                <a:spcPts val="800"/>
              </a:spcAft>
              <a:buNone/>
            </a:pPr>
            <a:r>
              <a:rPr lang="ru-RU" sz="3200" b="1" dirty="0">
                <a:solidFill>
                  <a:srgbClr val="002060"/>
                </a:solidFill>
                <a:latin typeface="Times New Roman" panose="02020603050405020304" pitchFamily="18" charset="0"/>
                <a:cs typeface="Times New Roman" panose="02020603050405020304" pitchFamily="18" charset="0"/>
              </a:rPr>
              <a:t>2. Снижает уровень негатива  </a:t>
            </a:r>
          </a:p>
        </p:txBody>
      </p:sp>
      <p:sp>
        <p:nvSpPr>
          <p:cNvPr id="11" name="TextBox 10">
            <a:extLst>
              <a:ext uri="{FF2B5EF4-FFF2-40B4-BE49-F238E27FC236}">
                <a16:creationId xmlns:a16="http://schemas.microsoft.com/office/drawing/2014/main" id="{E00936B9-7F7F-E368-A937-1C7D29DF09B2}"/>
              </a:ext>
            </a:extLst>
          </p:cNvPr>
          <p:cNvSpPr txBox="1"/>
          <p:nvPr/>
        </p:nvSpPr>
        <p:spPr>
          <a:xfrm>
            <a:off x="1609725" y="2471570"/>
            <a:ext cx="6096000" cy="583750"/>
          </a:xfrm>
          <a:prstGeom prst="rect">
            <a:avLst/>
          </a:prstGeom>
          <a:noFill/>
        </p:spPr>
        <p:txBody>
          <a:bodyPr wrap="square">
            <a:spAutoFit/>
          </a:bodyPr>
          <a:lstStyle/>
          <a:p>
            <a:pPr>
              <a:lnSpc>
                <a:spcPct val="107000"/>
              </a:lnSpc>
              <a:spcAft>
                <a:spcPts val="800"/>
              </a:spcAft>
            </a:pPr>
            <a:r>
              <a:rPr lang="ru-RU" sz="3200" b="1" dirty="0">
                <a:solidFill>
                  <a:srgbClr val="002060"/>
                </a:solidFill>
                <a:latin typeface="Times New Roman" panose="02020603050405020304" pitchFamily="18" charset="0"/>
                <a:cs typeface="Times New Roman" panose="02020603050405020304" pitchFamily="18" charset="0"/>
              </a:rPr>
              <a:t>3. Укрепляет доверие </a:t>
            </a:r>
          </a:p>
        </p:txBody>
      </p:sp>
      <p:sp>
        <p:nvSpPr>
          <p:cNvPr id="13" name="TextBox 12">
            <a:extLst>
              <a:ext uri="{FF2B5EF4-FFF2-40B4-BE49-F238E27FC236}">
                <a16:creationId xmlns:a16="http://schemas.microsoft.com/office/drawing/2014/main" id="{EEB7C5E3-35D5-54AD-01D0-30F85C522856}"/>
              </a:ext>
            </a:extLst>
          </p:cNvPr>
          <p:cNvSpPr txBox="1"/>
          <p:nvPr/>
        </p:nvSpPr>
        <p:spPr>
          <a:xfrm>
            <a:off x="1609725" y="3106212"/>
            <a:ext cx="8896350" cy="583750"/>
          </a:xfrm>
          <a:prstGeom prst="rect">
            <a:avLst/>
          </a:prstGeom>
          <a:noFill/>
        </p:spPr>
        <p:txBody>
          <a:bodyPr wrap="square">
            <a:spAutoFit/>
          </a:bodyPr>
          <a:lstStyle/>
          <a:p>
            <a:pPr>
              <a:lnSpc>
                <a:spcPct val="107000"/>
              </a:lnSpc>
              <a:spcAft>
                <a:spcPts val="800"/>
              </a:spcAft>
              <a:buNone/>
            </a:pPr>
            <a:r>
              <a:rPr lang="ru-RU" sz="3200" b="1" dirty="0">
                <a:solidFill>
                  <a:srgbClr val="002060"/>
                </a:solidFill>
                <a:latin typeface="Times New Roman" panose="02020603050405020304" pitchFamily="18" charset="0"/>
                <a:cs typeface="Times New Roman" panose="02020603050405020304" pitchFamily="18" charset="0"/>
              </a:rPr>
              <a:t>4. Помогает выявлять реальные проблемы</a:t>
            </a:r>
          </a:p>
        </p:txBody>
      </p:sp>
      <p:sp>
        <p:nvSpPr>
          <p:cNvPr id="15" name="TextBox 14">
            <a:extLst>
              <a:ext uri="{FF2B5EF4-FFF2-40B4-BE49-F238E27FC236}">
                <a16:creationId xmlns:a16="http://schemas.microsoft.com/office/drawing/2014/main" id="{B391BD1A-D1B1-3ACF-7C4B-63C20FF03F32}"/>
              </a:ext>
            </a:extLst>
          </p:cNvPr>
          <p:cNvSpPr txBox="1"/>
          <p:nvPr/>
        </p:nvSpPr>
        <p:spPr>
          <a:xfrm>
            <a:off x="1609724" y="3772649"/>
            <a:ext cx="8459561" cy="583750"/>
          </a:xfrm>
          <a:prstGeom prst="rect">
            <a:avLst/>
          </a:prstGeom>
          <a:noFill/>
        </p:spPr>
        <p:txBody>
          <a:bodyPr wrap="square">
            <a:spAutoFit/>
          </a:bodyPr>
          <a:lstStyle/>
          <a:p>
            <a:pPr>
              <a:lnSpc>
                <a:spcPct val="107000"/>
              </a:lnSpc>
              <a:spcAft>
                <a:spcPts val="800"/>
              </a:spcAft>
            </a:pPr>
            <a:r>
              <a:rPr lang="ru-RU" sz="3200" b="1" dirty="0">
                <a:solidFill>
                  <a:srgbClr val="002060"/>
                </a:solidFill>
                <a:latin typeface="Times New Roman" panose="02020603050405020304" pitchFamily="18" charset="0"/>
                <a:cs typeface="Times New Roman" panose="02020603050405020304" pitchFamily="18" charset="0"/>
              </a:rPr>
              <a:t>5. Увеличивает количество членов </a:t>
            </a:r>
          </a:p>
        </p:txBody>
      </p:sp>
      <p:sp>
        <p:nvSpPr>
          <p:cNvPr id="17" name="TextBox 16">
            <a:extLst>
              <a:ext uri="{FF2B5EF4-FFF2-40B4-BE49-F238E27FC236}">
                <a16:creationId xmlns:a16="http://schemas.microsoft.com/office/drawing/2014/main" id="{AE827CF2-E064-4043-1F48-757BA8CC9F78}"/>
              </a:ext>
            </a:extLst>
          </p:cNvPr>
          <p:cNvSpPr txBox="1"/>
          <p:nvPr/>
        </p:nvSpPr>
        <p:spPr>
          <a:xfrm>
            <a:off x="204788" y="4702739"/>
            <a:ext cx="11706224" cy="1110689"/>
          </a:xfrm>
          <a:prstGeom prst="rect">
            <a:avLst/>
          </a:prstGeom>
          <a:noFill/>
        </p:spPr>
        <p:txBody>
          <a:bodyPr wrap="square">
            <a:spAutoFit/>
          </a:bodyPr>
          <a:lstStyle/>
          <a:p>
            <a:pPr algn="ctr">
              <a:lnSpc>
                <a:spcPct val="107000"/>
              </a:lnSpc>
              <a:spcAft>
                <a:spcPts val="800"/>
              </a:spcAft>
              <a:buNone/>
            </a:pPr>
            <a:r>
              <a:rPr lang="ru-RU" sz="3200" b="1" dirty="0">
                <a:solidFill>
                  <a:srgbClr val="002060"/>
                </a:solidFill>
                <a:latin typeface="Times New Roman" panose="02020603050405020304" pitchFamily="18" charset="0"/>
                <a:cs typeface="Times New Roman" panose="02020603050405020304" pitchFamily="18" charset="0"/>
              </a:rPr>
              <a:t>Умение работать с возражениями – ключевой навык профсоюзного лидера </a:t>
            </a:r>
          </a:p>
        </p:txBody>
      </p:sp>
    </p:spTree>
    <p:extLst>
      <p:ext uri="{BB962C8B-B14F-4D97-AF65-F5344CB8AC3E}">
        <p14:creationId xmlns:p14="http://schemas.microsoft.com/office/powerpoint/2010/main" val="1801232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build="allAtOnce"/>
      <p:bldP spid="11" grpId="0"/>
      <p:bldP spid="13" grpId="0"/>
      <p:bldP spid="15"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872E846A-AFBC-B600-4869-27ADEE4DDA55}"/>
            </a:ext>
          </a:extLst>
        </p:cNvPr>
        <p:cNvGrpSpPr/>
        <p:nvPr/>
      </p:nvGrpSpPr>
      <p:grpSpPr>
        <a:xfrm>
          <a:off x="0" y="0"/>
          <a:ext cx="0" cy="0"/>
          <a:chOff x="0" y="0"/>
          <a:chExt cx="0" cy="0"/>
        </a:xfrm>
      </p:grpSpPr>
      <p:pic>
        <p:nvPicPr>
          <p:cNvPr id="5" name="Рисунок 4">
            <a:extLst>
              <a:ext uri="{FF2B5EF4-FFF2-40B4-BE49-F238E27FC236}">
                <a16:creationId xmlns:a16="http://schemas.microsoft.com/office/drawing/2014/main" id="{48216CFF-6C2C-E9C8-0D24-895B2B87047F}"/>
              </a:ext>
            </a:extLst>
          </p:cNvPr>
          <p:cNvPicPr>
            <a:picLocks noChangeAspect="1"/>
          </p:cNvPicPr>
          <p:nvPr/>
        </p:nvPicPr>
        <p:blipFill>
          <a:blip r:embed="rId2"/>
          <a:stretch>
            <a:fillRect/>
          </a:stretch>
        </p:blipFill>
        <p:spPr>
          <a:xfrm>
            <a:off x="877824" y="815067"/>
            <a:ext cx="10592816" cy="1184421"/>
          </a:xfrm>
          <a:prstGeom prst="rect">
            <a:avLst/>
          </a:prstGeom>
        </p:spPr>
      </p:pic>
      <p:pic>
        <p:nvPicPr>
          <p:cNvPr id="6" name="Рисунок 5">
            <a:extLst>
              <a:ext uri="{FF2B5EF4-FFF2-40B4-BE49-F238E27FC236}">
                <a16:creationId xmlns:a16="http://schemas.microsoft.com/office/drawing/2014/main" id="{C5B5456D-AFA4-1DDF-9FA8-4DB84EA23F92}"/>
              </a:ext>
            </a:extLst>
          </p:cNvPr>
          <p:cNvPicPr>
            <a:picLocks noChangeAspect="1"/>
          </p:cNvPicPr>
          <p:nvPr/>
        </p:nvPicPr>
        <p:blipFill>
          <a:blip r:embed="rId2"/>
          <a:stretch>
            <a:fillRect/>
          </a:stretch>
        </p:blipFill>
        <p:spPr>
          <a:xfrm>
            <a:off x="798331" y="2994911"/>
            <a:ext cx="9723963" cy="1725168"/>
          </a:xfrm>
          <a:prstGeom prst="rect">
            <a:avLst/>
          </a:prstGeom>
        </p:spPr>
      </p:pic>
      <p:pic>
        <p:nvPicPr>
          <p:cNvPr id="2" name="Рисунок 1">
            <a:extLst>
              <a:ext uri="{FF2B5EF4-FFF2-40B4-BE49-F238E27FC236}">
                <a16:creationId xmlns:a16="http://schemas.microsoft.com/office/drawing/2014/main" id="{478FAFCC-D2A2-F79B-6EB9-67E6EA9371A5}"/>
              </a:ext>
            </a:extLst>
          </p:cNvPr>
          <p:cNvPicPr>
            <a:picLocks noChangeAspect="1"/>
          </p:cNvPicPr>
          <p:nvPr/>
        </p:nvPicPr>
        <p:blipFill>
          <a:blip r:embed="rId3"/>
          <a:stretch>
            <a:fillRect/>
          </a:stretch>
        </p:blipFill>
        <p:spPr>
          <a:xfrm>
            <a:off x="573618" y="815067"/>
            <a:ext cx="9723963" cy="1182727"/>
          </a:xfrm>
          <a:prstGeom prst="rect">
            <a:avLst/>
          </a:prstGeom>
        </p:spPr>
      </p:pic>
      <p:sp>
        <p:nvSpPr>
          <p:cNvPr id="9" name="TextBox 8">
            <a:extLst>
              <a:ext uri="{FF2B5EF4-FFF2-40B4-BE49-F238E27FC236}">
                <a16:creationId xmlns:a16="http://schemas.microsoft.com/office/drawing/2014/main" id="{B680B05E-2183-BA63-850F-C070B42B3BC9}"/>
              </a:ext>
            </a:extLst>
          </p:cNvPr>
          <p:cNvSpPr txBox="1"/>
          <p:nvPr/>
        </p:nvSpPr>
        <p:spPr>
          <a:xfrm>
            <a:off x="1234440" y="982979"/>
            <a:ext cx="8924544" cy="5232202"/>
          </a:xfrm>
          <a:prstGeom prst="rect">
            <a:avLst/>
          </a:prstGeom>
          <a:noFill/>
        </p:spPr>
        <p:txBody>
          <a:bodyPr wrap="square">
            <a:spAutoFit/>
          </a:bodyPr>
          <a:lstStyle/>
          <a:p>
            <a:pPr algn="ctr"/>
            <a:r>
              <a:rPr lang="ru-RU" sz="4000" b="1" dirty="0">
                <a:solidFill>
                  <a:srgbClr val="C00000"/>
                </a:solidFill>
                <a:latin typeface="Times New Roman" panose="02020603050405020304" pitchFamily="18" charset="0"/>
                <a:cs typeface="Times New Roman" panose="02020603050405020304" pitchFamily="18" charset="0"/>
              </a:rPr>
              <a:t>Когда НАМ возражают</a:t>
            </a:r>
            <a:endParaRPr lang="ru-RU" sz="2000" b="1" dirty="0">
              <a:solidFill>
                <a:srgbClr val="C00000"/>
              </a:solidFill>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r>
              <a:rPr lang="ru-RU" sz="4000" b="1" dirty="0">
                <a:solidFill>
                  <a:srgbClr val="002060"/>
                </a:solidFill>
                <a:latin typeface="Times New Roman" panose="02020603050405020304" pitchFamily="18" charset="0"/>
                <a:cs typeface="Times New Roman" panose="02020603050405020304" pitchFamily="18" charset="0"/>
              </a:rPr>
              <a:t>Злость</a:t>
            </a:r>
          </a:p>
          <a:p>
            <a:pPr marL="571500" indent="-571500">
              <a:buFont typeface="Arial" panose="020B0604020202020204" pitchFamily="34" charset="0"/>
              <a:buChar char="•"/>
            </a:pPr>
            <a:endParaRPr lang="ru-RU" sz="1000" b="1" dirty="0">
              <a:solidFill>
                <a:srgbClr val="002060"/>
              </a:solidFill>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r>
              <a:rPr lang="ru-RU" sz="4000" b="1" dirty="0">
                <a:solidFill>
                  <a:srgbClr val="002060"/>
                </a:solidFill>
                <a:latin typeface="Times New Roman" panose="02020603050405020304" pitchFamily="18" charset="0"/>
                <a:cs typeface="Times New Roman" panose="02020603050405020304" pitchFamily="18" charset="0"/>
              </a:rPr>
              <a:t>Спор</a:t>
            </a:r>
          </a:p>
          <a:p>
            <a:pPr marL="571500" indent="-571500">
              <a:buFont typeface="Arial" panose="020B0604020202020204" pitchFamily="34" charset="0"/>
              <a:buChar char="•"/>
            </a:pPr>
            <a:endParaRPr lang="ru-RU" sz="1400" b="1" dirty="0">
              <a:solidFill>
                <a:srgbClr val="002060"/>
              </a:solidFill>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r>
              <a:rPr lang="ru-RU" sz="4000" b="1" dirty="0">
                <a:solidFill>
                  <a:srgbClr val="002060"/>
                </a:solidFill>
                <a:latin typeface="Times New Roman" panose="02020603050405020304" pitchFamily="18" charset="0"/>
                <a:cs typeface="Times New Roman" panose="02020603050405020304" pitchFamily="18" charset="0"/>
              </a:rPr>
              <a:t>Конфликт</a:t>
            </a:r>
          </a:p>
          <a:p>
            <a:pPr marL="571500" indent="-571500">
              <a:buFont typeface="Arial" panose="020B0604020202020204" pitchFamily="34" charset="0"/>
              <a:buChar char="•"/>
            </a:pPr>
            <a:endParaRPr lang="ru-RU" sz="1000" b="1" dirty="0">
              <a:solidFill>
                <a:srgbClr val="002060"/>
              </a:solidFill>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r>
              <a:rPr lang="ru-RU" sz="4000" b="1" dirty="0">
                <a:solidFill>
                  <a:srgbClr val="002060"/>
                </a:solidFill>
                <a:latin typeface="Times New Roman" panose="02020603050405020304" pitchFamily="18" charset="0"/>
                <a:cs typeface="Times New Roman" panose="02020603050405020304" pitchFamily="18" charset="0"/>
              </a:rPr>
              <a:t>Противостояние</a:t>
            </a:r>
          </a:p>
          <a:p>
            <a:pPr marL="571500" indent="-571500">
              <a:buFont typeface="Arial" panose="020B0604020202020204" pitchFamily="34" charset="0"/>
              <a:buChar char="•"/>
            </a:pPr>
            <a:endParaRPr lang="ru-RU" sz="1000" b="1" dirty="0">
              <a:solidFill>
                <a:srgbClr val="002060"/>
              </a:solidFill>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r>
              <a:rPr lang="ru-RU" sz="4000" b="1" dirty="0">
                <a:solidFill>
                  <a:srgbClr val="002060"/>
                </a:solidFill>
                <a:latin typeface="Times New Roman" panose="02020603050405020304" pitchFamily="18" charset="0"/>
                <a:cs typeface="Times New Roman" panose="02020603050405020304" pitchFamily="18" charset="0"/>
              </a:rPr>
              <a:t>Давление</a:t>
            </a:r>
          </a:p>
          <a:p>
            <a:endParaRPr lang="ru-RU" sz="1000" b="1" dirty="0">
              <a:solidFill>
                <a:srgbClr val="002060"/>
              </a:solidFill>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r>
              <a:rPr lang="ru-RU" sz="4000" b="1" dirty="0">
                <a:solidFill>
                  <a:srgbClr val="002060"/>
                </a:solidFill>
                <a:latin typeface="Times New Roman" panose="02020603050405020304" pitchFamily="18" charset="0"/>
                <a:cs typeface="Times New Roman" panose="02020603050405020304" pitchFamily="18" charset="0"/>
              </a:rPr>
              <a:t>Бессилие </a:t>
            </a:r>
          </a:p>
        </p:txBody>
      </p:sp>
    </p:spTree>
    <p:extLst>
      <p:ext uri="{BB962C8B-B14F-4D97-AF65-F5344CB8AC3E}">
        <p14:creationId xmlns:p14="http://schemas.microsoft.com/office/powerpoint/2010/main" val="1165579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F4B7E261-D7F2-25DC-5ADE-5EBC0EF94DDF}"/>
            </a:ext>
          </a:extLst>
        </p:cNvPr>
        <p:cNvGrpSpPr/>
        <p:nvPr/>
      </p:nvGrpSpPr>
      <p:grpSpPr>
        <a:xfrm>
          <a:off x="0" y="0"/>
          <a:ext cx="0" cy="0"/>
          <a:chOff x="0" y="0"/>
          <a:chExt cx="0" cy="0"/>
        </a:xfrm>
      </p:grpSpPr>
      <p:pic>
        <p:nvPicPr>
          <p:cNvPr id="5" name="Рисунок 4">
            <a:extLst>
              <a:ext uri="{FF2B5EF4-FFF2-40B4-BE49-F238E27FC236}">
                <a16:creationId xmlns:a16="http://schemas.microsoft.com/office/drawing/2014/main" id="{E10CAF02-944C-8368-AD36-FE57B0E54C20}"/>
              </a:ext>
            </a:extLst>
          </p:cNvPr>
          <p:cNvPicPr>
            <a:picLocks noChangeAspect="1"/>
          </p:cNvPicPr>
          <p:nvPr/>
        </p:nvPicPr>
        <p:blipFill>
          <a:blip r:embed="rId2"/>
          <a:stretch>
            <a:fillRect/>
          </a:stretch>
        </p:blipFill>
        <p:spPr>
          <a:xfrm>
            <a:off x="1024128" y="2625579"/>
            <a:ext cx="9723963" cy="1184421"/>
          </a:xfrm>
          <a:prstGeom prst="rect">
            <a:avLst/>
          </a:prstGeom>
        </p:spPr>
      </p:pic>
      <p:pic>
        <p:nvPicPr>
          <p:cNvPr id="6" name="Рисунок 5">
            <a:extLst>
              <a:ext uri="{FF2B5EF4-FFF2-40B4-BE49-F238E27FC236}">
                <a16:creationId xmlns:a16="http://schemas.microsoft.com/office/drawing/2014/main" id="{0DFAF42B-C27A-8819-5E11-7F6375F6C7E4}"/>
              </a:ext>
            </a:extLst>
          </p:cNvPr>
          <p:cNvPicPr>
            <a:picLocks noChangeAspect="1"/>
          </p:cNvPicPr>
          <p:nvPr/>
        </p:nvPicPr>
        <p:blipFill>
          <a:blip r:embed="rId2"/>
          <a:stretch>
            <a:fillRect/>
          </a:stretch>
        </p:blipFill>
        <p:spPr>
          <a:xfrm>
            <a:off x="798331" y="2994911"/>
            <a:ext cx="9723963" cy="1725168"/>
          </a:xfrm>
          <a:prstGeom prst="rect">
            <a:avLst/>
          </a:prstGeom>
        </p:spPr>
      </p:pic>
      <p:sp>
        <p:nvSpPr>
          <p:cNvPr id="3" name="TextBox 2">
            <a:extLst>
              <a:ext uri="{FF2B5EF4-FFF2-40B4-BE49-F238E27FC236}">
                <a16:creationId xmlns:a16="http://schemas.microsoft.com/office/drawing/2014/main" id="{41861039-493F-1274-6738-9D30EBC750A5}"/>
              </a:ext>
            </a:extLst>
          </p:cNvPr>
          <p:cNvSpPr txBox="1"/>
          <p:nvPr/>
        </p:nvSpPr>
        <p:spPr>
          <a:xfrm>
            <a:off x="941832" y="499782"/>
            <a:ext cx="10314432" cy="5109091"/>
          </a:xfrm>
          <a:prstGeom prst="rect">
            <a:avLst/>
          </a:prstGeom>
          <a:noFill/>
        </p:spPr>
        <p:txBody>
          <a:bodyPr wrap="square">
            <a:spAutoFit/>
          </a:bodyPr>
          <a:lstStyle/>
          <a:p>
            <a:pPr algn="ctr"/>
            <a:r>
              <a:rPr lang="ru-RU" sz="4000" b="1" dirty="0">
                <a:solidFill>
                  <a:srgbClr val="C00000"/>
                </a:solidFill>
                <a:latin typeface="Times New Roman" panose="02020603050405020304" pitchFamily="18" charset="0"/>
                <a:cs typeface="Times New Roman" panose="02020603050405020304" pitchFamily="18" charset="0"/>
              </a:rPr>
              <a:t>Когда МЫ возражаем (зачем?)</a:t>
            </a:r>
          </a:p>
          <a:p>
            <a:pPr algn="ctr"/>
            <a:endParaRPr lang="ru-RU" sz="1600" b="1" dirty="0">
              <a:solidFill>
                <a:srgbClr val="C00000"/>
              </a:solidFill>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r>
              <a:rPr lang="ru-RU" sz="4000" b="1" dirty="0">
                <a:solidFill>
                  <a:srgbClr val="002060"/>
                </a:solidFill>
                <a:latin typeface="Times New Roman" panose="02020603050405020304" pitchFamily="18" charset="0"/>
                <a:cs typeface="Times New Roman" panose="02020603050405020304" pitchFamily="18" charset="0"/>
              </a:rPr>
              <a:t>Желание доказать свою правоту</a:t>
            </a:r>
          </a:p>
          <a:p>
            <a:pPr marL="571500" indent="-571500">
              <a:buFont typeface="Arial" panose="020B0604020202020204" pitchFamily="34" charset="0"/>
              <a:buChar char="•"/>
            </a:pPr>
            <a:endParaRPr lang="ru-RU" sz="1000" b="1" dirty="0">
              <a:solidFill>
                <a:srgbClr val="002060"/>
              </a:solidFill>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r>
              <a:rPr lang="ru-RU" sz="4000" b="1" dirty="0">
                <a:solidFill>
                  <a:srgbClr val="002060"/>
                </a:solidFill>
                <a:latin typeface="Times New Roman" panose="02020603050405020304" pitchFamily="18" charset="0"/>
                <a:cs typeface="Times New Roman" panose="02020603050405020304" pitchFamily="18" charset="0"/>
              </a:rPr>
              <a:t>Высказать свою точку зрения</a:t>
            </a:r>
          </a:p>
          <a:p>
            <a:endParaRPr lang="ru-RU" sz="1000" b="1" dirty="0">
              <a:solidFill>
                <a:srgbClr val="002060"/>
              </a:solidFill>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r>
              <a:rPr lang="ru-RU" sz="4000" b="1" dirty="0">
                <a:solidFill>
                  <a:srgbClr val="002060"/>
                </a:solidFill>
                <a:latin typeface="Times New Roman" panose="02020603050405020304" pitchFamily="18" charset="0"/>
                <a:cs typeface="Times New Roman" panose="02020603050405020304" pitchFamily="18" charset="0"/>
              </a:rPr>
              <a:t>Почувствовать свою значимость</a:t>
            </a:r>
          </a:p>
          <a:p>
            <a:r>
              <a:rPr lang="ru-RU" sz="1000" b="1" dirty="0">
                <a:solidFill>
                  <a:srgbClr val="002060"/>
                </a:solidFill>
                <a:latin typeface="Times New Roman" panose="02020603050405020304" pitchFamily="18" charset="0"/>
                <a:cs typeface="Times New Roman" panose="02020603050405020304" pitchFamily="18" charset="0"/>
              </a:rPr>
              <a:t> </a:t>
            </a:r>
          </a:p>
          <a:p>
            <a:pPr marL="571500" indent="-571500">
              <a:buFont typeface="Arial" panose="020B0604020202020204" pitchFamily="34" charset="0"/>
              <a:buChar char="•"/>
            </a:pPr>
            <a:r>
              <a:rPr lang="ru-RU" sz="4000" b="1" dirty="0">
                <a:solidFill>
                  <a:srgbClr val="002060"/>
                </a:solidFill>
                <a:latin typeface="Times New Roman" panose="02020603050405020304" pitchFamily="18" charset="0"/>
                <a:cs typeface="Times New Roman" panose="02020603050405020304" pitchFamily="18" charset="0"/>
              </a:rPr>
              <a:t>Выразить сомнения, страхи, опасения</a:t>
            </a:r>
          </a:p>
          <a:p>
            <a:endParaRPr lang="ru-RU" sz="4000" b="1" dirty="0">
              <a:solidFill>
                <a:srgbClr val="002060"/>
              </a:solidFill>
              <a:latin typeface="Times New Roman" panose="02020603050405020304" pitchFamily="18" charset="0"/>
              <a:cs typeface="Times New Roman" panose="02020603050405020304" pitchFamily="18" charset="0"/>
            </a:endParaRPr>
          </a:p>
          <a:p>
            <a:endParaRPr lang="ru-RU" sz="40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4085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354B0980-D437-8DEC-C6E4-58430CA1FF62}"/>
            </a:ext>
          </a:extLst>
        </p:cNvPr>
        <p:cNvGrpSpPr/>
        <p:nvPr/>
      </p:nvGrpSpPr>
      <p:grpSpPr>
        <a:xfrm>
          <a:off x="0" y="0"/>
          <a:ext cx="0" cy="0"/>
          <a:chOff x="0" y="0"/>
          <a:chExt cx="0" cy="0"/>
        </a:xfrm>
      </p:grpSpPr>
      <p:pic>
        <p:nvPicPr>
          <p:cNvPr id="5" name="Рисунок 4">
            <a:extLst>
              <a:ext uri="{FF2B5EF4-FFF2-40B4-BE49-F238E27FC236}">
                <a16:creationId xmlns:a16="http://schemas.microsoft.com/office/drawing/2014/main" id="{63C243CC-AFBA-B906-E399-C204C7AA7F3A}"/>
              </a:ext>
            </a:extLst>
          </p:cNvPr>
          <p:cNvPicPr>
            <a:picLocks noChangeAspect="1"/>
          </p:cNvPicPr>
          <p:nvPr/>
        </p:nvPicPr>
        <p:blipFill>
          <a:blip r:embed="rId2"/>
          <a:stretch>
            <a:fillRect/>
          </a:stretch>
        </p:blipFill>
        <p:spPr>
          <a:xfrm>
            <a:off x="1024128" y="2625579"/>
            <a:ext cx="9723963" cy="1184421"/>
          </a:xfrm>
          <a:prstGeom prst="rect">
            <a:avLst/>
          </a:prstGeom>
        </p:spPr>
      </p:pic>
      <p:pic>
        <p:nvPicPr>
          <p:cNvPr id="6" name="Рисунок 5">
            <a:extLst>
              <a:ext uri="{FF2B5EF4-FFF2-40B4-BE49-F238E27FC236}">
                <a16:creationId xmlns:a16="http://schemas.microsoft.com/office/drawing/2014/main" id="{6DBBDD1B-94D6-6E29-9620-C3F02A819404}"/>
              </a:ext>
            </a:extLst>
          </p:cNvPr>
          <p:cNvPicPr>
            <a:picLocks noChangeAspect="1"/>
          </p:cNvPicPr>
          <p:nvPr/>
        </p:nvPicPr>
        <p:blipFill>
          <a:blip r:embed="rId2"/>
          <a:stretch>
            <a:fillRect/>
          </a:stretch>
        </p:blipFill>
        <p:spPr>
          <a:xfrm>
            <a:off x="693665" y="3539626"/>
            <a:ext cx="9723963" cy="1725168"/>
          </a:xfrm>
          <a:prstGeom prst="rect">
            <a:avLst/>
          </a:prstGeom>
        </p:spPr>
      </p:pic>
      <p:sp>
        <p:nvSpPr>
          <p:cNvPr id="4" name="TextBox 3">
            <a:extLst>
              <a:ext uri="{FF2B5EF4-FFF2-40B4-BE49-F238E27FC236}">
                <a16:creationId xmlns:a16="http://schemas.microsoft.com/office/drawing/2014/main" id="{CB71D724-5BC9-3E3B-DE97-F3FC3A7FB42A}"/>
              </a:ext>
            </a:extLst>
          </p:cNvPr>
          <p:cNvSpPr txBox="1"/>
          <p:nvPr/>
        </p:nvSpPr>
        <p:spPr>
          <a:xfrm>
            <a:off x="2188028" y="1668442"/>
            <a:ext cx="8828314" cy="829394"/>
          </a:xfrm>
          <a:prstGeom prst="rect">
            <a:avLst/>
          </a:prstGeom>
          <a:noFill/>
        </p:spPr>
        <p:txBody>
          <a:bodyPr wrap="square">
            <a:spAutoFit/>
          </a:bodyPr>
          <a:lstStyle/>
          <a:p>
            <a:pPr algn="just">
              <a:lnSpc>
                <a:spcPct val="107000"/>
              </a:lnSpc>
              <a:spcAft>
                <a:spcPts val="800"/>
              </a:spcAft>
              <a:buNone/>
            </a:pPr>
            <a:r>
              <a:rPr lang="ru-RU" sz="4800" b="1" kern="100" dirty="0">
                <a:solidFill>
                  <a:srgbClr val="002060"/>
                </a:solidFill>
                <a:latin typeface="Times New Roman" panose="02020603050405020304" pitchFamily="18" charset="0"/>
                <a:cs typeface="Times New Roman" panose="02020603050405020304" pitchFamily="18" charset="0"/>
              </a:rPr>
              <a:t>Возражение</a:t>
            </a:r>
            <a:r>
              <a:rPr lang="ru-RU" sz="4800" kern="100" dirty="0">
                <a:effectLst/>
                <a:latin typeface="Times New Roman" panose="02020603050405020304" pitchFamily="18" charset="0"/>
                <a:ea typeface="Aptos" panose="020B0004020202020204" pitchFamily="34" charset="0"/>
                <a:cs typeface="Times New Roman" panose="02020603050405020304" pitchFamily="18" charset="0"/>
              </a:rPr>
              <a:t> </a:t>
            </a:r>
            <a:r>
              <a:rPr lang="ru-RU" sz="4800" b="1" kern="100" dirty="0">
                <a:solidFill>
                  <a:srgbClr val="002060"/>
                </a:solidFill>
                <a:latin typeface="Times New Roman" panose="02020603050405020304" pitchFamily="18" charset="0"/>
                <a:cs typeface="Times New Roman" panose="02020603050405020304" pitchFamily="18" charset="0"/>
              </a:rPr>
              <a:t>≠ ПРЕПЯТСТВИЕ</a:t>
            </a:r>
          </a:p>
        </p:txBody>
      </p:sp>
      <p:sp>
        <p:nvSpPr>
          <p:cNvPr id="9" name="TextBox 8">
            <a:extLst>
              <a:ext uri="{FF2B5EF4-FFF2-40B4-BE49-F238E27FC236}">
                <a16:creationId xmlns:a16="http://schemas.microsoft.com/office/drawing/2014/main" id="{3890ACB5-E50F-DB61-AA9A-F80EA65CAC3A}"/>
              </a:ext>
            </a:extLst>
          </p:cNvPr>
          <p:cNvSpPr txBox="1"/>
          <p:nvPr/>
        </p:nvSpPr>
        <p:spPr>
          <a:xfrm>
            <a:off x="2172382" y="3708003"/>
            <a:ext cx="8995490" cy="829394"/>
          </a:xfrm>
          <a:prstGeom prst="rect">
            <a:avLst/>
          </a:prstGeom>
          <a:noFill/>
        </p:spPr>
        <p:txBody>
          <a:bodyPr wrap="square">
            <a:spAutoFit/>
          </a:bodyPr>
          <a:lstStyle/>
          <a:p>
            <a:pPr algn="just">
              <a:lnSpc>
                <a:spcPct val="107000"/>
              </a:lnSpc>
              <a:spcAft>
                <a:spcPts val="800"/>
              </a:spcAft>
            </a:pPr>
            <a:r>
              <a:rPr lang="ru-RU" sz="4800" b="1" kern="100" dirty="0">
                <a:solidFill>
                  <a:srgbClr val="FF0000"/>
                </a:solidFill>
                <a:latin typeface="Times New Roman" panose="02020603050405020304" pitchFamily="18" charset="0"/>
                <a:cs typeface="Times New Roman" panose="02020603050405020304" pitchFamily="18" charset="0"/>
              </a:rPr>
              <a:t>Возражение = ПОТРЕБНОСТЬ</a:t>
            </a:r>
          </a:p>
        </p:txBody>
      </p:sp>
    </p:spTree>
    <p:extLst>
      <p:ext uri="{BB962C8B-B14F-4D97-AF65-F5344CB8AC3E}">
        <p14:creationId xmlns:p14="http://schemas.microsoft.com/office/powerpoint/2010/main" val="3161022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нтеграл">
  <a:themeElements>
    <a:clrScheme name="Интеграл">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Интеграл">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Интеграл">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8947</TotalTime>
  <Words>2886</Words>
  <Application>Microsoft Office PowerPoint</Application>
  <PresentationFormat>Широкоэкранный</PresentationFormat>
  <Paragraphs>374</Paragraphs>
  <Slides>42</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42</vt:i4>
      </vt:variant>
    </vt:vector>
  </HeadingPairs>
  <TitlesOfParts>
    <vt:vector size="52" baseType="lpstr">
      <vt:lpstr>Aptos</vt:lpstr>
      <vt:lpstr>Arial</vt:lpstr>
      <vt:lpstr>Calibri</vt:lpstr>
      <vt:lpstr>Symbol</vt:lpstr>
      <vt:lpstr>Tahoma</vt:lpstr>
      <vt:lpstr>Times New Roman</vt:lpstr>
      <vt:lpstr>Tw Cen MT</vt:lpstr>
      <vt:lpstr>Tw Cen MT Condensed</vt:lpstr>
      <vt:lpstr>Wingdings 3</vt:lpstr>
      <vt:lpstr>Интеграл</vt:lpstr>
      <vt:lpstr> «работа с возражениями как способ привлечения в Профсоюз»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Я ХОЧУ!</vt:lpstr>
      <vt:lpstr>Я НЕ ХОЧУ!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Имидж профсоюзного лидера</dc:title>
  <dc:creator>User</dc:creator>
  <cp:lastModifiedBy>Admin</cp:lastModifiedBy>
  <cp:revision>55</cp:revision>
  <dcterms:created xsi:type="dcterms:W3CDTF">2021-03-15T07:10:24Z</dcterms:created>
  <dcterms:modified xsi:type="dcterms:W3CDTF">2026-09-04T05:09:32Z</dcterms:modified>
</cp:coreProperties>
</file>